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1"/>
  </p:notesMasterIdLst>
  <p:handoutMasterIdLst>
    <p:handoutMasterId r:id="rId22"/>
  </p:handoutMasterIdLst>
  <p:sldIdLst>
    <p:sldId id="256" r:id="rId2"/>
    <p:sldId id="260" r:id="rId3"/>
    <p:sldId id="272" r:id="rId4"/>
    <p:sldId id="258" r:id="rId5"/>
    <p:sldId id="257" r:id="rId6"/>
    <p:sldId id="259" r:id="rId7"/>
    <p:sldId id="273" r:id="rId8"/>
    <p:sldId id="266" r:id="rId9"/>
    <p:sldId id="267" r:id="rId10"/>
    <p:sldId id="274" r:id="rId11"/>
    <p:sldId id="261" r:id="rId12"/>
    <p:sldId id="265" r:id="rId13"/>
    <p:sldId id="264" r:id="rId14"/>
    <p:sldId id="262" r:id="rId15"/>
    <p:sldId id="268" r:id="rId16"/>
    <p:sldId id="275" r:id="rId17"/>
    <p:sldId id="269" r:id="rId18"/>
    <p:sldId id="270" r:id="rId19"/>
    <p:sldId id="271" r:id="rId20"/>
  </p:sldIdLst>
  <p:sldSz cx="9144000" cy="6858000" type="screen4x3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5" autoAdjust="0"/>
    <p:restoredTop sz="94660"/>
  </p:normalViewPr>
  <p:slideViewPr>
    <p:cSldViewPr>
      <p:cViewPr varScale="1">
        <p:scale>
          <a:sx n="97" d="100"/>
          <a:sy n="97" d="100"/>
        </p:scale>
        <p:origin x="-5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A98404-F9C5-4AAE-964B-D20FAB0619E7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2EAF63-DC6E-45CF-8F5F-D9E6F6CF9B08}">
      <dgm:prSet phldrT="[Text]"/>
      <dgm:spPr/>
      <dgm:t>
        <a:bodyPr/>
        <a:lstStyle/>
        <a:p>
          <a:r>
            <a:rPr lang="en-US" dirty="0" smtClean="0"/>
            <a:t>UHF Reader</a:t>
          </a:r>
          <a:endParaRPr lang="en-US" dirty="0"/>
        </a:p>
      </dgm:t>
    </dgm:pt>
    <dgm:pt modelId="{FC70AD58-C4CC-464E-B1E0-D2198EF8EE38}" type="parTrans" cxnId="{D6AA1344-B202-44D4-8BDF-03625C5318C6}">
      <dgm:prSet/>
      <dgm:spPr/>
      <dgm:t>
        <a:bodyPr/>
        <a:lstStyle/>
        <a:p>
          <a:endParaRPr lang="en-US"/>
        </a:p>
      </dgm:t>
    </dgm:pt>
    <dgm:pt modelId="{91E6138A-F86D-4D0A-BA31-044125A2907D}" type="sibTrans" cxnId="{D6AA1344-B202-44D4-8BDF-03625C5318C6}">
      <dgm:prSet/>
      <dgm:spPr/>
      <dgm:t>
        <a:bodyPr/>
        <a:lstStyle/>
        <a:p>
          <a:endParaRPr lang="en-US"/>
        </a:p>
      </dgm:t>
    </dgm:pt>
    <dgm:pt modelId="{C53CCC23-080F-478E-AA62-40CBFA57FC91}">
      <dgm:prSet phldrT="[Text]"/>
      <dgm:spPr/>
      <dgm:t>
        <a:bodyPr/>
        <a:lstStyle/>
        <a:p>
          <a:r>
            <a:rPr lang="en-US" dirty="0" smtClean="0"/>
            <a:t>Computer</a:t>
          </a:r>
          <a:endParaRPr lang="en-US" dirty="0"/>
        </a:p>
      </dgm:t>
    </dgm:pt>
    <dgm:pt modelId="{DEF31FF0-9FBC-494E-93DE-18810022AC6B}" type="parTrans" cxnId="{D7D8E89A-A061-4161-8CC2-1778F55332F9}">
      <dgm:prSet/>
      <dgm:spPr/>
      <dgm:t>
        <a:bodyPr/>
        <a:lstStyle/>
        <a:p>
          <a:endParaRPr lang="en-US"/>
        </a:p>
      </dgm:t>
    </dgm:pt>
    <dgm:pt modelId="{2DA5C807-9FEA-4066-BF83-5F97C865512F}" type="sibTrans" cxnId="{D7D8E89A-A061-4161-8CC2-1778F55332F9}">
      <dgm:prSet/>
      <dgm:spPr/>
      <dgm:t>
        <a:bodyPr/>
        <a:lstStyle/>
        <a:p>
          <a:endParaRPr lang="en-US"/>
        </a:p>
      </dgm:t>
    </dgm:pt>
    <dgm:pt modelId="{DAAEB05C-4769-46AB-A2E8-26CA007A7B4F}">
      <dgm:prSet phldrT="[Text]"/>
      <dgm:spPr/>
      <dgm:t>
        <a:bodyPr/>
        <a:lstStyle/>
        <a:p>
          <a:r>
            <a:rPr lang="en-US" dirty="0" err="1" smtClean="0"/>
            <a:t>Arduino</a:t>
          </a:r>
          <a:endParaRPr lang="en-US" dirty="0"/>
        </a:p>
      </dgm:t>
    </dgm:pt>
    <dgm:pt modelId="{EDB32E02-1151-4AC8-BFD1-2BF962690438}" type="parTrans" cxnId="{31E75A25-05B9-4F16-BD84-BBFB56E49B84}">
      <dgm:prSet/>
      <dgm:spPr/>
      <dgm:t>
        <a:bodyPr/>
        <a:lstStyle/>
        <a:p>
          <a:endParaRPr lang="en-US"/>
        </a:p>
      </dgm:t>
    </dgm:pt>
    <dgm:pt modelId="{8CFFA297-D72F-4F02-BF14-4C3F19CCAFB8}" type="sibTrans" cxnId="{31E75A25-05B9-4F16-BD84-BBFB56E49B84}">
      <dgm:prSet/>
      <dgm:spPr/>
      <dgm:t>
        <a:bodyPr/>
        <a:lstStyle/>
        <a:p>
          <a:endParaRPr lang="en-US"/>
        </a:p>
      </dgm:t>
    </dgm:pt>
    <dgm:pt modelId="{C038BF13-6152-4BE2-9E21-9F165B5AFCD4}">
      <dgm:prSet phldrT="[Text]"/>
      <dgm:spPr/>
      <dgm:t>
        <a:bodyPr/>
        <a:lstStyle/>
        <a:p>
          <a:r>
            <a:rPr lang="en-US" dirty="0" smtClean="0"/>
            <a:t>RF Switches/ Beam Steering</a:t>
          </a:r>
          <a:endParaRPr lang="en-US" dirty="0"/>
        </a:p>
      </dgm:t>
    </dgm:pt>
    <dgm:pt modelId="{80CE5FEA-8ABD-4CB8-93EA-7310003A36F9}" type="parTrans" cxnId="{A6D9CA49-FFB0-4588-AE8E-89BE6D5CC4A9}">
      <dgm:prSet/>
      <dgm:spPr/>
      <dgm:t>
        <a:bodyPr/>
        <a:lstStyle/>
        <a:p>
          <a:endParaRPr lang="en-US"/>
        </a:p>
      </dgm:t>
    </dgm:pt>
    <dgm:pt modelId="{1407D3EA-DF1E-43EF-96B8-533B1BF64D0B}" type="sibTrans" cxnId="{A6D9CA49-FFB0-4588-AE8E-89BE6D5CC4A9}">
      <dgm:prSet/>
      <dgm:spPr/>
      <dgm:t>
        <a:bodyPr/>
        <a:lstStyle/>
        <a:p>
          <a:endParaRPr lang="en-US"/>
        </a:p>
      </dgm:t>
    </dgm:pt>
    <dgm:pt modelId="{58AA5899-1238-4BDC-8D4C-FEA02B79DAE3}">
      <dgm:prSet phldrT="[Text]"/>
      <dgm:spPr/>
      <dgm:t>
        <a:bodyPr/>
        <a:lstStyle/>
        <a:p>
          <a:r>
            <a:rPr lang="en-US" dirty="0" smtClean="0"/>
            <a:t>Localizing Network</a:t>
          </a:r>
          <a:endParaRPr lang="en-US" dirty="0"/>
        </a:p>
      </dgm:t>
    </dgm:pt>
    <dgm:pt modelId="{3C8E5D70-098D-4A09-8063-01D824B1E116}" type="parTrans" cxnId="{8C1D9ADD-C50F-4038-8F4E-6B6E517C80A4}">
      <dgm:prSet/>
      <dgm:spPr/>
      <dgm:t>
        <a:bodyPr/>
        <a:lstStyle/>
        <a:p>
          <a:endParaRPr lang="en-US"/>
        </a:p>
      </dgm:t>
    </dgm:pt>
    <dgm:pt modelId="{1C98090E-388F-437F-9EB9-4B98F0CCDCEE}" type="sibTrans" cxnId="{8C1D9ADD-C50F-4038-8F4E-6B6E517C80A4}">
      <dgm:prSet/>
      <dgm:spPr/>
      <dgm:t>
        <a:bodyPr/>
        <a:lstStyle/>
        <a:p>
          <a:endParaRPr lang="en-US"/>
        </a:p>
      </dgm:t>
    </dgm:pt>
    <dgm:pt modelId="{82C61485-41F9-45F9-882A-448E1F721B6E}" type="pres">
      <dgm:prSet presAssocID="{A4A98404-F9C5-4AAE-964B-D20FAB0619E7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36D7B20-884D-4F17-A022-38EAA19A1902}" type="pres">
      <dgm:prSet presAssocID="{3E2EAF63-DC6E-45CF-8F5F-D9E6F6CF9B08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5A673A-CFE9-49D2-809E-6B2A795D5520}" type="pres">
      <dgm:prSet presAssocID="{91E6138A-F86D-4D0A-BA31-044125A2907D}" presName="sibTrans" presStyleLbl="sibTrans2D1" presStyleIdx="0" presStyleCnt="5"/>
      <dgm:spPr/>
      <dgm:t>
        <a:bodyPr/>
        <a:lstStyle/>
        <a:p>
          <a:endParaRPr lang="en-US"/>
        </a:p>
      </dgm:t>
    </dgm:pt>
    <dgm:pt modelId="{B0D38614-91FA-46BC-A5BC-5FDAE00BEC69}" type="pres">
      <dgm:prSet presAssocID="{91E6138A-F86D-4D0A-BA31-044125A2907D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FB565012-DBE6-433E-A0A9-A3A80318773B}" type="pres">
      <dgm:prSet presAssocID="{C53CCC23-080F-478E-AA62-40CBFA57FC9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4D711E-00BF-441B-853D-DD6DE2A00777}" type="pres">
      <dgm:prSet presAssocID="{2DA5C807-9FEA-4066-BF83-5F97C865512F}" presName="sibTrans" presStyleLbl="sibTrans2D1" presStyleIdx="1" presStyleCnt="5"/>
      <dgm:spPr/>
      <dgm:t>
        <a:bodyPr/>
        <a:lstStyle/>
        <a:p>
          <a:endParaRPr lang="en-US"/>
        </a:p>
      </dgm:t>
    </dgm:pt>
    <dgm:pt modelId="{5A5E49CF-56D3-4577-9D45-99BC79680CE3}" type="pres">
      <dgm:prSet presAssocID="{2DA5C807-9FEA-4066-BF83-5F97C865512F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4B2B37E5-3D8C-41EA-9AC3-412BCAD5DFD8}" type="pres">
      <dgm:prSet presAssocID="{DAAEB05C-4769-46AB-A2E8-26CA007A7B4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6F6121-8CB7-4524-8FB0-1032CF75F830}" type="pres">
      <dgm:prSet presAssocID="{8CFFA297-D72F-4F02-BF14-4C3F19CCAFB8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324B2B4-D4A6-4543-B94B-5A2DF3D70C58}" type="pres">
      <dgm:prSet presAssocID="{8CFFA297-D72F-4F02-BF14-4C3F19CCAFB8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CC140094-48BC-4C5D-8371-F3F6C85E5BDB}" type="pres">
      <dgm:prSet presAssocID="{C038BF13-6152-4BE2-9E21-9F165B5AFCD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39337B-4110-4F44-A005-E9EC0AA98E8A}" type="pres">
      <dgm:prSet presAssocID="{1407D3EA-DF1E-43EF-96B8-533B1BF64D0B}" presName="sibTrans" presStyleLbl="sibTrans2D1" presStyleIdx="3" presStyleCnt="5"/>
      <dgm:spPr/>
      <dgm:t>
        <a:bodyPr/>
        <a:lstStyle/>
        <a:p>
          <a:endParaRPr lang="en-US"/>
        </a:p>
      </dgm:t>
    </dgm:pt>
    <dgm:pt modelId="{45777B74-A6E3-4F0F-A22B-A2B49022B30C}" type="pres">
      <dgm:prSet presAssocID="{1407D3EA-DF1E-43EF-96B8-533B1BF64D0B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61136DBD-C10C-47A9-8DB7-E74D47D2D74F}" type="pres">
      <dgm:prSet presAssocID="{58AA5899-1238-4BDC-8D4C-FEA02B79DAE3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30486D-FCB1-4466-AC37-745E6CD7F6D3}" type="pres">
      <dgm:prSet presAssocID="{1C98090E-388F-437F-9EB9-4B98F0CCDCEE}" presName="sibTrans" presStyleLbl="sibTrans2D1" presStyleIdx="4" presStyleCnt="5"/>
      <dgm:spPr/>
      <dgm:t>
        <a:bodyPr/>
        <a:lstStyle/>
        <a:p>
          <a:endParaRPr lang="en-US"/>
        </a:p>
      </dgm:t>
    </dgm:pt>
    <dgm:pt modelId="{EE220889-003A-4465-8E9C-463B9EA0E048}" type="pres">
      <dgm:prSet presAssocID="{1C98090E-388F-437F-9EB9-4B98F0CCDCEE}" presName="connectorText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5BEBE54A-41C2-4F0D-BCA4-AC8E71762583}" type="presOf" srcId="{A4A98404-F9C5-4AAE-964B-D20FAB0619E7}" destId="{82C61485-41F9-45F9-882A-448E1F721B6E}" srcOrd="0" destOrd="0" presId="urn:microsoft.com/office/officeart/2005/8/layout/cycle2"/>
    <dgm:cxn modelId="{31E75A25-05B9-4F16-BD84-BBFB56E49B84}" srcId="{A4A98404-F9C5-4AAE-964B-D20FAB0619E7}" destId="{DAAEB05C-4769-46AB-A2E8-26CA007A7B4F}" srcOrd="2" destOrd="0" parTransId="{EDB32E02-1151-4AC8-BFD1-2BF962690438}" sibTransId="{8CFFA297-D72F-4F02-BF14-4C3F19CCAFB8}"/>
    <dgm:cxn modelId="{5E9B88C2-39D8-4A46-B83C-C5CF97D66DF4}" type="presOf" srcId="{1407D3EA-DF1E-43EF-96B8-533B1BF64D0B}" destId="{1839337B-4110-4F44-A005-E9EC0AA98E8A}" srcOrd="0" destOrd="0" presId="urn:microsoft.com/office/officeart/2005/8/layout/cycle2"/>
    <dgm:cxn modelId="{0055CA1D-3AFB-411E-B37D-B8A129ADA240}" type="presOf" srcId="{8CFFA297-D72F-4F02-BF14-4C3F19CCAFB8}" destId="{6324B2B4-D4A6-4543-B94B-5A2DF3D70C58}" srcOrd="1" destOrd="0" presId="urn:microsoft.com/office/officeart/2005/8/layout/cycle2"/>
    <dgm:cxn modelId="{2E1C3DD9-87B7-4B66-AEE3-4430699E5233}" type="presOf" srcId="{1407D3EA-DF1E-43EF-96B8-533B1BF64D0B}" destId="{45777B74-A6E3-4F0F-A22B-A2B49022B30C}" srcOrd="1" destOrd="0" presId="urn:microsoft.com/office/officeart/2005/8/layout/cycle2"/>
    <dgm:cxn modelId="{CADD2FC2-2FCF-4109-BE57-073D9ECBE059}" type="presOf" srcId="{91E6138A-F86D-4D0A-BA31-044125A2907D}" destId="{B0D38614-91FA-46BC-A5BC-5FDAE00BEC69}" srcOrd="1" destOrd="0" presId="urn:microsoft.com/office/officeart/2005/8/layout/cycle2"/>
    <dgm:cxn modelId="{0134B8E4-C383-4953-BA4A-65F6BA576B4E}" type="presOf" srcId="{3E2EAF63-DC6E-45CF-8F5F-D9E6F6CF9B08}" destId="{D36D7B20-884D-4F17-A022-38EAA19A1902}" srcOrd="0" destOrd="0" presId="urn:microsoft.com/office/officeart/2005/8/layout/cycle2"/>
    <dgm:cxn modelId="{01276F88-26C5-4BD8-B6C1-32DB4D28C357}" type="presOf" srcId="{2DA5C807-9FEA-4066-BF83-5F97C865512F}" destId="{D54D711E-00BF-441B-853D-DD6DE2A00777}" srcOrd="0" destOrd="0" presId="urn:microsoft.com/office/officeart/2005/8/layout/cycle2"/>
    <dgm:cxn modelId="{07D41C0E-32CD-42FD-B320-7CB9B393B1D2}" type="presOf" srcId="{8CFFA297-D72F-4F02-BF14-4C3F19CCAFB8}" destId="{C96F6121-8CB7-4524-8FB0-1032CF75F830}" srcOrd="0" destOrd="0" presId="urn:microsoft.com/office/officeart/2005/8/layout/cycle2"/>
    <dgm:cxn modelId="{1B5101AE-C1CB-42D5-9FD9-A4A2DCC4BA4F}" type="presOf" srcId="{1C98090E-388F-437F-9EB9-4B98F0CCDCEE}" destId="{DB30486D-FCB1-4466-AC37-745E6CD7F6D3}" srcOrd="0" destOrd="0" presId="urn:microsoft.com/office/officeart/2005/8/layout/cycle2"/>
    <dgm:cxn modelId="{C6AA4420-E97A-4713-8BBF-FF832FAED506}" type="presOf" srcId="{1C98090E-388F-437F-9EB9-4B98F0CCDCEE}" destId="{EE220889-003A-4465-8E9C-463B9EA0E048}" srcOrd="1" destOrd="0" presId="urn:microsoft.com/office/officeart/2005/8/layout/cycle2"/>
    <dgm:cxn modelId="{A8B40B1A-4BCE-4219-93A8-376F559110FC}" type="presOf" srcId="{58AA5899-1238-4BDC-8D4C-FEA02B79DAE3}" destId="{61136DBD-C10C-47A9-8DB7-E74D47D2D74F}" srcOrd="0" destOrd="0" presId="urn:microsoft.com/office/officeart/2005/8/layout/cycle2"/>
    <dgm:cxn modelId="{A6D9CA49-FFB0-4588-AE8E-89BE6D5CC4A9}" srcId="{A4A98404-F9C5-4AAE-964B-D20FAB0619E7}" destId="{C038BF13-6152-4BE2-9E21-9F165B5AFCD4}" srcOrd="3" destOrd="0" parTransId="{80CE5FEA-8ABD-4CB8-93EA-7310003A36F9}" sibTransId="{1407D3EA-DF1E-43EF-96B8-533B1BF64D0B}"/>
    <dgm:cxn modelId="{8C1D9ADD-C50F-4038-8F4E-6B6E517C80A4}" srcId="{A4A98404-F9C5-4AAE-964B-D20FAB0619E7}" destId="{58AA5899-1238-4BDC-8D4C-FEA02B79DAE3}" srcOrd="4" destOrd="0" parTransId="{3C8E5D70-098D-4A09-8063-01D824B1E116}" sibTransId="{1C98090E-388F-437F-9EB9-4B98F0CCDCEE}"/>
    <dgm:cxn modelId="{83834328-8E7D-4C11-9160-E740244776EE}" type="presOf" srcId="{C038BF13-6152-4BE2-9E21-9F165B5AFCD4}" destId="{CC140094-48BC-4C5D-8371-F3F6C85E5BDB}" srcOrd="0" destOrd="0" presId="urn:microsoft.com/office/officeart/2005/8/layout/cycle2"/>
    <dgm:cxn modelId="{A61AD2A8-26EF-4FC3-AAF3-F9BFB9FF5275}" type="presOf" srcId="{C53CCC23-080F-478E-AA62-40CBFA57FC91}" destId="{FB565012-DBE6-433E-A0A9-A3A80318773B}" srcOrd="0" destOrd="0" presId="urn:microsoft.com/office/officeart/2005/8/layout/cycle2"/>
    <dgm:cxn modelId="{D6AA1344-B202-44D4-8BDF-03625C5318C6}" srcId="{A4A98404-F9C5-4AAE-964B-D20FAB0619E7}" destId="{3E2EAF63-DC6E-45CF-8F5F-D9E6F6CF9B08}" srcOrd="0" destOrd="0" parTransId="{FC70AD58-C4CC-464E-B1E0-D2198EF8EE38}" sibTransId="{91E6138A-F86D-4D0A-BA31-044125A2907D}"/>
    <dgm:cxn modelId="{CD291328-D8CF-4B46-9041-55DEEBB73132}" type="presOf" srcId="{91E6138A-F86D-4D0A-BA31-044125A2907D}" destId="{565A673A-CFE9-49D2-809E-6B2A795D5520}" srcOrd="0" destOrd="0" presId="urn:microsoft.com/office/officeart/2005/8/layout/cycle2"/>
    <dgm:cxn modelId="{7099701A-81CF-4720-88DC-E9E3D12F674A}" type="presOf" srcId="{DAAEB05C-4769-46AB-A2E8-26CA007A7B4F}" destId="{4B2B37E5-3D8C-41EA-9AC3-412BCAD5DFD8}" srcOrd="0" destOrd="0" presId="urn:microsoft.com/office/officeart/2005/8/layout/cycle2"/>
    <dgm:cxn modelId="{63B3D8C8-C324-4036-B550-9985E422E5C0}" type="presOf" srcId="{2DA5C807-9FEA-4066-BF83-5F97C865512F}" destId="{5A5E49CF-56D3-4577-9D45-99BC79680CE3}" srcOrd="1" destOrd="0" presId="urn:microsoft.com/office/officeart/2005/8/layout/cycle2"/>
    <dgm:cxn modelId="{D7D8E89A-A061-4161-8CC2-1778F55332F9}" srcId="{A4A98404-F9C5-4AAE-964B-D20FAB0619E7}" destId="{C53CCC23-080F-478E-AA62-40CBFA57FC91}" srcOrd="1" destOrd="0" parTransId="{DEF31FF0-9FBC-494E-93DE-18810022AC6B}" sibTransId="{2DA5C807-9FEA-4066-BF83-5F97C865512F}"/>
    <dgm:cxn modelId="{C1C070E3-9D9D-451C-96C1-DD181BCC110C}" type="presParOf" srcId="{82C61485-41F9-45F9-882A-448E1F721B6E}" destId="{D36D7B20-884D-4F17-A022-38EAA19A1902}" srcOrd="0" destOrd="0" presId="urn:microsoft.com/office/officeart/2005/8/layout/cycle2"/>
    <dgm:cxn modelId="{F5665FEF-0658-43DD-98A4-16572DF40D86}" type="presParOf" srcId="{82C61485-41F9-45F9-882A-448E1F721B6E}" destId="{565A673A-CFE9-49D2-809E-6B2A795D5520}" srcOrd="1" destOrd="0" presId="urn:microsoft.com/office/officeart/2005/8/layout/cycle2"/>
    <dgm:cxn modelId="{56343087-3A97-4CD3-8B0F-E45C6ADFAE76}" type="presParOf" srcId="{565A673A-CFE9-49D2-809E-6B2A795D5520}" destId="{B0D38614-91FA-46BC-A5BC-5FDAE00BEC69}" srcOrd="0" destOrd="0" presId="urn:microsoft.com/office/officeart/2005/8/layout/cycle2"/>
    <dgm:cxn modelId="{F8A1BFE1-0B73-4793-88C3-16CE3ACEA382}" type="presParOf" srcId="{82C61485-41F9-45F9-882A-448E1F721B6E}" destId="{FB565012-DBE6-433E-A0A9-A3A80318773B}" srcOrd="2" destOrd="0" presId="urn:microsoft.com/office/officeart/2005/8/layout/cycle2"/>
    <dgm:cxn modelId="{454286A6-BD1A-438F-9CB2-CDE6229A137B}" type="presParOf" srcId="{82C61485-41F9-45F9-882A-448E1F721B6E}" destId="{D54D711E-00BF-441B-853D-DD6DE2A00777}" srcOrd="3" destOrd="0" presId="urn:microsoft.com/office/officeart/2005/8/layout/cycle2"/>
    <dgm:cxn modelId="{F4F3CA8C-4D79-4072-B146-7F7F1609FFED}" type="presParOf" srcId="{D54D711E-00BF-441B-853D-DD6DE2A00777}" destId="{5A5E49CF-56D3-4577-9D45-99BC79680CE3}" srcOrd="0" destOrd="0" presId="urn:microsoft.com/office/officeart/2005/8/layout/cycle2"/>
    <dgm:cxn modelId="{ECC4A0EB-9570-422A-8CAB-92E8F1F5A7AF}" type="presParOf" srcId="{82C61485-41F9-45F9-882A-448E1F721B6E}" destId="{4B2B37E5-3D8C-41EA-9AC3-412BCAD5DFD8}" srcOrd="4" destOrd="0" presId="urn:microsoft.com/office/officeart/2005/8/layout/cycle2"/>
    <dgm:cxn modelId="{7A15739D-6ACE-4D2F-B416-EAC2AD0142C6}" type="presParOf" srcId="{82C61485-41F9-45F9-882A-448E1F721B6E}" destId="{C96F6121-8CB7-4524-8FB0-1032CF75F830}" srcOrd="5" destOrd="0" presId="urn:microsoft.com/office/officeart/2005/8/layout/cycle2"/>
    <dgm:cxn modelId="{A49CB21C-806C-4FA8-8160-DB9E6E83ADF3}" type="presParOf" srcId="{C96F6121-8CB7-4524-8FB0-1032CF75F830}" destId="{6324B2B4-D4A6-4543-B94B-5A2DF3D70C58}" srcOrd="0" destOrd="0" presId="urn:microsoft.com/office/officeart/2005/8/layout/cycle2"/>
    <dgm:cxn modelId="{138B7863-44C8-42AD-A6B7-771A36A31418}" type="presParOf" srcId="{82C61485-41F9-45F9-882A-448E1F721B6E}" destId="{CC140094-48BC-4C5D-8371-F3F6C85E5BDB}" srcOrd="6" destOrd="0" presId="urn:microsoft.com/office/officeart/2005/8/layout/cycle2"/>
    <dgm:cxn modelId="{F5ED0411-D9D7-4341-A8E6-3C51BB3A4389}" type="presParOf" srcId="{82C61485-41F9-45F9-882A-448E1F721B6E}" destId="{1839337B-4110-4F44-A005-E9EC0AA98E8A}" srcOrd="7" destOrd="0" presId="urn:microsoft.com/office/officeart/2005/8/layout/cycle2"/>
    <dgm:cxn modelId="{7B6A757C-D1A0-4A49-9F42-0EF1ED154B81}" type="presParOf" srcId="{1839337B-4110-4F44-A005-E9EC0AA98E8A}" destId="{45777B74-A6E3-4F0F-A22B-A2B49022B30C}" srcOrd="0" destOrd="0" presId="urn:microsoft.com/office/officeart/2005/8/layout/cycle2"/>
    <dgm:cxn modelId="{38F8FC73-02F0-4B0E-8736-987B905C135C}" type="presParOf" srcId="{82C61485-41F9-45F9-882A-448E1F721B6E}" destId="{61136DBD-C10C-47A9-8DB7-E74D47D2D74F}" srcOrd="8" destOrd="0" presId="urn:microsoft.com/office/officeart/2005/8/layout/cycle2"/>
    <dgm:cxn modelId="{C4D77C03-1677-4221-87DB-9723478B3F38}" type="presParOf" srcId="{82C61485-41F9-45F9-882A-448E1F721B6E}" destId="{DB30486D-FCB1-4466-AC37-745E6CD7F6D3}" srcOrd="9" destOrd="0" presId="urn:microsoft.com/office/officeart/2005/8/layout/cycle2"/>
    <dgm:cxn modelId="{E0320E41-9C2E-4964-8DB7-C7B528CE4E35}" type="presParOf" srcId="{DB30486D-FCB1-4466-AC37-745E6CD7F6D3}" destId="{EE220889-003A-4465-8E9C-463B9EA0E048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6D7B20-884D-4F17-A022-38EAA19A1902}">
      <dsp:nvSpPr>
        <dsp:cNvPr id="0" name=""/>
        <dsp:cNvSpPr/>
      </dsp:nvSpPr>
      <dsp:spPr>
        <a:xfrm>
          <a:off x="1788002" y="942"/>
          <a:ext cx="919795" cy="9197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UHF Reader</a:t>
          </a:r>
          <a:endParaRPr lang="en-US" sz="1100" kern="1200" dirty="0"/>
        </a:p>
      </dsp:txBody>
      <dsp:txXfrm>
        <a:off x="1922703" y="135643"/>
        <a:ext cx="650393" cy="650393"/>
      </dsp:txXfrm>
    </dsp:sp>
    <dsp:sp modelId="{565A673A-CFE9-49D2-809E-6B2A795D5520}">
      <dsp:nvSpPr>
        <dsp:cNvPr id="0" name=""/>
        <dsp:cNvSpPr/>
      </dsp:nvSpPr>
      <dsp:spPr>
        <a:xfrm rot="2160000">
          <a:off x="2678807" y="707642"/>
          <a:ext cx="244844" cy="310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2685821" y="748141"/>
        <a:ext cx="171391" cy="186258"/>
      </dsp:txXfrm>
    </dsp:sp>
    <dsp:sp modelId="{FB565012-DBE6-433E-A0A9-A3A80318773B}">
      <dsp:nvSpPr>
        <dsp:cNvPr id="0" name=""/>
        <dsp:cNvSpPr/>
      </dsp:nvSpPr>
      <dsp:spPr>
        <a:xfrm>
          <a:off x="2905874" y="813124"/>
          <a:ext cx="919795" cy="9197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Computer</a:t>
          </a:r>
          <a:endParaRPr lang="en-US" sz="1100" kern="1200" dirty="0"/>
        </a:p>
      </dsp:txBody>
      <dsp:txXfrm>
        <a:off x="3040575" y="947825"/>
        <a:ext cx="650393" cy="650393"/>
      </dsp:txXfrm>
    </dsp:sp>
    <dsp:sp modelId="{D54D711E-00BF-441B-853D-DD6DE2A00777}">
      <dsp:nvSpPr>
        <dsp:cNvPr id="0" name=""/>
        <dsp:cNvSpPr/>
      </dsp:nvSpPr>
      <dsp:spPr>
        <a:xfrm rot="6480000">
          <a:off x="3031996" y="1768284"/>
          <a:ext cx="244844" cy="310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3080072" y="1795441"/>
        <a:ext cx="171391" cy="186258"/>
      </dsp:txXfrm>
    </dsp:sp>
    <dsp:sp modelId="{4B2B37E5-3D8C-41EA-9AC3-412BCAD5DFD8}">
      <dsp:nvSpPr>
        <dsp:cNvPr id="0" name=""/>
        <dsp:cNvSpPr/>
      </dsp:nvSpPr>
      <dsp:spPr>
        <a:xfrm>
          <a:off x="2478885" y="2127262"/>
          <a:ext cx="919795" cy="9197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err="1" smtClean="0"/>
            <a:t>Arduino</a:t>
          </a:r>
          <a:endParaRPr lang="en-US" sz="1100" kern="1200" dirty="0"/>
        </a:p>
      </dsp:txBody>
      <dsp:txXfrm>
        <a:off x="2613586" y="2261963"/>
        <a:ext cx="650393" cy="650393"/>
      </dsp:txXfrm>
    </dsp:sp>
    <dsp:sp modelId="{C96F6121-8CB7-4524-8FB0-1032CF75F830}">
      <dsp:nvSpPr>
        <dsp:cNvPr id="0" name=""/>
        <dsp:cNvSpPr/>
      </dsp:nvSpPr>
      <dsp:spPr>
        <a:xfrm rot="10800000">
          <a:off x="2132407" y="2431944"/>
          <a:ext cx="244844" cy="310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2205860" y="2494030"/>
        <a:ext cx="171391" cy="186258"/>
      </dsp:txXfrm>
    </dsp:sp>
    <dsp:sp modelId="{CC140094-48BC-4C5D-8371-F3F6C85E5BDB}">
      <dsp:nvSpPr>
        <dsp:cNvPr id="0" name=""/>
        <dsp:cNvSpPr/>
      </dsp:nvSpPr>
      <dsp:spPr>
        <a:xfrm>
          <a:off x="1097119" y="2127262"/>
          <a:ext cx="919795" cy="9197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RF Switches/ Beam Steering</a:t>
          </a:r>
          <a:endParaRPr lang="en-US" sz="1100" kern="1200" dirty="0"/>
        </a:p>
      </dsp:txBody>
      <dsp:txXfrm>
        <a:off x="1231820" y="2261963"/>
        <a:ext cx="650393" cy="650393"/>
      </dsp:txXfrm>
    </dsp:sp>
    <dsp:sp modelId="{1839337B-4110-4F44-A005-E9EC0AA98E8A}">
      <dsp:nvSpPr>
        <dsp:cNvPr id="0" name=""/>
        <dsp:cNvSpPr/>
      </dsp:nvSpPr>
      <dsp:spPr>
        <a:xfrm rot="15120000">
          <a:off x="1223241" y="1781465"/>
          <a:ext cx="244844" cy="310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1271317" y="1878480"/>
        <a:ext cx="171391" cy="186258"/>
      </dsp:txXfrm>
    </dsp:sp>
    <dsp:sp modelId="{61136DBD-C10C-47A9-8DB7-E74D47D2D74F}">
      <dsp:nvSpPr>
        <dsp:cNvPr id="0" name=""/>
        <dsp:cNvSpPr/>
      </dsp:nvSpPr>
      <dsp:spPr>
        <a:xfrm>
          <a:off x="670130" y="813124"/>
          <a:ext cx="919795" cy="9197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Localizing Network</a:t>
          </a:r>
          <a:endParaRPr lang="en-US" sz="1100" kern="1200" dirty="0"/>
        </a:p>
      </dsp:txBody>
      <dsp:txXfrm>
        <a:off x="804831" y="947825"/>
        <a:ext cx="650393" cy="650393"/>
      </dsp:txXfrm>
    </dsp:sp>
    <dsp:sp modelId="{DB30486D-FCB1-4466-AC37-745E6CD7F6D3}">
      <dsp:nvSpPr>
        <dsp:cNvPr id="0" name=""/>
        <dsp:cNvSpPr/>
      </dsp:nvSpPr>
      <dsp:spPr>
        <a:xfrm rot="19440000">
          <a:off x="1560935" y="715788"/>
          <a:ext cx="244844" cy="3104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1567949" y="799461"/>
        <a:ext cx="171391" cy="1862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00DDED0D-A4D5-4D66-BD20-954450BD11B4}" type="datetimeFigureOut">
              <a:rPr lang="en-US" smtClean="0"/>
              <a:t>2/29/2012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65F73A3A-6205-473A-A534-1232C7FBE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698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904FF-22A5-430F-B378-F6D944F0A0F4}" type="datetimeFigureOut">
              <a:rPr lang="en-US" smtClean="0"/>
              <a:t>2/29/2012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16425"/>
            <a:ext cx="55054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40CF6-86C5-4A37-A9A2-D7E11D5FC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40CF6-86C5-4A37-A9A2-D7E11D5FC3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9574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618027" y="3923015"/>
            <a:ext cx="2508736" cy="2527488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343346">
            <a:off x="2856203" y="2587842"/>
            <a:ext cx="5773084" cy="385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3015792"/>
            <a:ext cx="4847038" cy="1599722"/>
          </a:xfrm>
        </p:spPr>
        <p:txBody>
          <a:bodyPr anchor="b"/>
          <a:lstStyle>
            <a:lvl1pPr>
              <a:defRPr sz="48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00499" y="4766916"/>
            <a:ext cx="4836456" cy="10408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01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963292" y="5061539"/>
            <a:ext cx="1968535" cy="534991"/>
          </a:xfrm>
        </p:spPr>
        <p:txBody>
          <a:bodyPr anchor="t"/>
          <a:lstStyle>
            <a:lvl1pPr algn="ctr">
              <a:defRPr sz="2200">
                <a:solidFill>
                  <a:schemeClr val="accent1"/>
                </a:solidFill>
              </a:defRPr>
            </a:lvl1pPr>
          </a:lstStyle>
          <a:p>
            <a:fld id="{7DD3C639-ECD7-4E47-991C-73EDEFD057EA}" type="datetimeFigureOut">
              <a:rPr lang="en-US" smtClean="0"/>
              <a:pPr/>
              <a:t>2/29/2012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647592" y="4135346"/>
            <a:ext cx="2085881" cy="835010"/>
          </a:xfrm>
        </p:spPr>
        <p:txBody>
          <a:bodyPr anchor="ctr"/>
          <a:lstStyle>
            <a:lvl1pPr algn="l"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1981439" y="5509808"/>
            <a:ext cx="738180" cy="426607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1552BE52-69FE-45D7-8B69-4ADF2A437FF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5880100"/>
            <a:ext cx="9144000" cy="33020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C639-ECD7-4E47-991C-73EDEFD057EA}" type="datetimeFigureOut">
              <a:rPr lang="en-US" smtClean="0"/>
              <a:pPr/>
              <a:t>2/29/2012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2BE52-69FE-45D7-8B69-4ADF2A437F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50278"/>
            <a:ext cx="1963320" cy="54695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280" y="838199"/>
            <a:ext cx="5907840" cy="51816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C639-ECD7-4E47-991C-73EDEFD057EA}" type="datetimeFigureOut">
              <a:rPr lang="en-US" smtClean="0"/>
              <a:pPr/>
              <a:t>2/29/2012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2BE52-69FE-45D7-8B69-4ADF2A437F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C639-ECD7-4E47-991C-73EDEFD057EA}" type="datetimeFigureOut">
              <a:rPr lang="en-US" smtClean="0"/>
              <a:pPr/>
              <a:t>2/29/2012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2BE52-69FE-45D7-8B69-4ADF2A437F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97993"/>
            <a:ext cx="8041439" cy="2097259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3754402"/>
            <a:ext cx="7467601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C639-ECD7-4E47-991C-73EDEFD057EA}" type="datetimeFigureOut">
              <a:rPr lang="en-US" smtClean="0"/>
              <a:pPr/>
              <a:t>2/29/2012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2BE52-69FE-45D7-8B69-4ADF2A437F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C639-ECD7-4E47-991C-73EDEFD057EA}" type="datetimeFigureOut">
              <a:rPr lang="en-US" smtClean="0"/>
              <a:pPr/>
              <a:t>2/29/2012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2BE52-69FE-45D7-8B69-4ADF2A437FF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2039112"/>
            <a:ext cx="3657600" cy="395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39112"/>
            <a:ext cx="3657600" cy="395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2038388"/>
            <a:ext cx="3017520" cy="5423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1091" y="2038387"/>
            <a:ext cx="3014708" cy="5423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C639-ECD7-4E47-991C-73EDEFD057EA}" type="datetimeFigureOut">
              <a:rPr lang="en-US" smtClean="0"/>
              <a:pPr/>
              <a:t>2/29/2012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2BE52-69FE-45D7-8B69-4ADF2A437FF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3933637" y="4281002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3925861" y="3316840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841248" y="2743199"/>
            <a:ext cx="3017520" cy="3246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5294376" y="2743200"/>
            <a:ext cx="3017520" cy="3246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C639-ECD7-4E47-991C-73EDEFD057EA}" type="datetimeFigureOut">
              <a:rPr lang="en-US" smtClean="0"/>
              <a:pPr/>
              <a:t>2/29/2012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2BE52-69FE-45D7-8B69-4ADF2A437F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C639-ECD7-4E47-991C-73EDEFD057EA}" type="datetimeFigureOut">
              <a:rPr lang="en-US" smtClean="0"/>
              <a:pPr/>
              <a:t>2/29/2012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2BE52-69FE-45D7-8B69-4ADF2A437F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87081"/>
            <a:ext cx="3008313" cy="1921339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350" y="835428"/>
            <a:ext cx="4699370" cy="5151526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280" y="3408420"/>
            <a:ext cx="3008313" cy="19190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C639-ECD7-4E47-991C-73EDEFD057EA}" type="datetimeFigureOut">
              <a:rPr lang="en-US" smtClean="0"/>
              <a:pPr/>
              <a:t>2/29/2012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2BE52-69FE-45D7-8B69-4ADF2A437F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4200" y="191206"/>
            <a:ext cx="2781300" cy="819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669654"/>
            <a:ext cx="8041440" cy="719865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130552" y="594360"/>
            <a:ext cx="4873752" cy="36576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16153"/>
            <a:ext cx="6705600" cy="60312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C639-ECD7-4E47-991C-73EDEFD057EA}" type="datetimeFigureOut">
              <a:rPr lang="en-US" smtClean="0"/>
              <a:pPr/>
              <a:t>2/29/2012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52BE52-69FE-45D7-8B69-4ADF2A437F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3" cstate="print">
            <a:lum bright="-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442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38388"/>
            <a:ext cx="7467600" cy="39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28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7DD3C639-ECD7-4E47-991C-73EDEFD057EA}" type="datetimeFigureOut">
              <a:rPr lang="en-US" smtClean="0"/>
              <a:pPr/>
              <a:t>2/29/2012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48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12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1552BE52-69FE-45D7-8B69-4ADF2A437FF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784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173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459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2024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945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688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RFID Mapping </a:t>
            </a:r>
            <a:br>
              <a:rPr lang="en-US" dirty="0" smtClean="0"/>
            </a:br>
            <a:r>
              <a:rPr lang="en-US" dirty="0" smtClean="0"/>
              <a:t>&amp; Localization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Danielle Fuller</a:t>
            </a:r>
            <a:r>
              <a:rPr lang="en-US" dirty="0" smtClean="0"/>
              <a:t>, Aaron Gillespie, Matt Greenlee, Matt Hannon, </a:t>
            </a:r>
            <a:r>
              <a:rPr lang="en-US" dirty="0" err="1" smtClean="0"/>
              <a:t>Priya</a:t>
            </a:r>
            <a:r>
              <a:rPr lang="en-US" dirty="0" smtClean="0"/>
              <a:t> Mishra</a:t>
            </a:r>
            <a:endParaRPr lang="en-US" b="1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 rot="20518627">
            <a:off x="210914" y="4220041"/>
            <a:ext cx="3195993" cy="11381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PDR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3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-76200"/>
            <a:ext cx="8041440" cy="1442674"/>
          </a:xfrm>
        </p:spPr>
        <p:txBody>
          <a:bodyPr/>
          <a:lstStyle/>
          <a:p>
            <a:r>
              <a:rPr lang="en-US" dirty="0" smtClean="0"/>
              <a:t>Functional Block Diagram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91000" y="1066800"/>
            <a:ext cx="4419600" cy="5638800"/>
            <a:chOff x="4114800" y="1371600"/>
            <a:chExt cx="4114800" cy="5334000"/>
          </a:xfrm>
        </p:grpSpPr>
        <p:sp>
          <p:nvSpPr>
            <p:cNvPr id="3" name="Rounded Rectangle 2"/>
            <p:cNvSpPr/>
            <p:nvPr/>
          </p:nvSpPr>
          <p:spPr>
            <a:xfrm>
              <a:off x="4114800" y="1371600"/>
              <a:ext cx="4114800" cy="5334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27" t="3145" r="3648" b="2602"/>
            <a:stretch/>
          </p:blipFill>
          <p:spPr bwMode="auto">
            <a:xfrm>
              <a:off x="4376692" y="1600200"/>
              <a:ext cx="3548108" cy="484921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914400" y="1143000"/>
            <a:ext cx="2708881" cy="2416206"/>
            <a:chOff x="-2131288" y="1665303"/>
            <a:chExt cx="2938324" cy="2590800"/>
          </a:xfrm>
        </p:grpSpPr>
        <p:sp>
          <p:nvSpPr>
            <p:cNvPr id="7" name="Rounded Rectangle 6"/>
            <p:cNvSpPr/>
            <p:nvPr/>
          </p:nvSpPr>
          <p:spPr>
            <a:xfrm>
              <a:off x="-2131288" y="1665303"/>
              <a:ext cx="2938324" cy="25908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45" r="62992" b="54954"/>
            <a:stretch/>
          </p:blipFill>
          <p:spPr bwMode="auto">
            <a:xfrm>
              <a:off x="-1905000" y="1882806"/>
              <a:ext cx="2485748" cy="21557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676870" y="3720027"/>
            <a:ext cx="3183939" cy="2920435"/>
            <a:chOff x="8480394" y="500323"/>
            <a:chExt cx="3276600" cy="3048000"/>
          </a:xfrm>
        </p:grpSpPr>
        <p:sp>
          <p:nvSpPr>
            <p:cNvPr id="9" name="Rounded Rectangle 8"/>
            <p:cNvSpPr/>
            <p:nvPr/>
          </p:nvSpPr>
          <p:spPr>
            <a:xfrm>
              <a:off x="8480394" y="500323"/>
              <a:ext cx="3276600" cy="3048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136" r="59666" b="949"/>
            <a:stretch/>
          </p:blipFill>
          <p:spPr bwMode="auto">
            <a:xfrm>
              <a:off x="8763000" y="700174"/>
              <a:ext cx="2709148" cy="26195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ame 10"/>
          <p:cNvSpPr/>
          <p:nvPr/>
        </p:nvSpPr>
        <p:spPr>
          <a:xfrm>
            <a:off x="5181600" y="2590800"/>
            <a:ext cx="2667000" cy="3124200"/>
          </a:xfrm>
          <a:prstGeom prst="frame">
            <a:avLst>
              <a:gd name="adj1" fmla="val 5645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`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658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42674"/>
          </a:xfrm>
        </p:spPr>
        <p:txBody>
          <a:bodyPr/>
          <a:lstStyle/>
          <a:p>
            <a:r>
              <a:rPr lang="en-US" dirty="0" smtClean="0"/>
              <a:t>Localization</a:t>
            </a:r>
            <a:br>
              <a:rPr lang="en-US" dirty="0" smtClean="0"/>
            </a:br>
            <a:r>
              <a:rPr lang="en-US" sz="3200" dirty="0" smtClean="0"/>
              <a:t>(2-Element Array)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71600" y="1724525"/>
            <a:ext cx="6629400" cy="35332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3175" lvl="1"/>
            <a:r>
              <a:rPr lang="en-US" sz="2400" b="1" dirty="0" smtClean="0"/>
              <a:t>Direction from Reader:</a:t>
            </a:r>
          </a:p>
          <a:p>
            <a:pPr marL="682625" lvl="2" indent="-228600" defTabSz="457200">
              <a:spcBef>
                <a:spcPct val="20000"/>
              </a:spcBef>
              <a:buClr>
                <a:srgbClr val="A63212"/>
              </a:buClr>
              <a:buSzPct val="95000"/>
              <a:buFont typeface="Rage Italic" pitchFamily="66" charset="0"/>
              <a:buChar char="0"/>
            </a:pPr>
            <a:r>
              <a:rPr lang="en-US" dirty="0" smtClean="0"/>
              <a:t>Goal</a:t>
            </a:r>
            <a:r>
              <a:rPr lang="en-US" dirty="0"/>
              <a:t>: accurate within 15</a:t>
            </a:r>
            <a:r>
              <a:rPr lang="en-US" dirty="0" smtClean="0"/>
              <a:t>°</a:t>
            </a:r>
          </a:p>
          <a:p>
            <a:pPr marL="682625" lvl="2" indent="-228600" defTabSz="457200">
              <a:spcBef>
                <a:spcPct val="20000"/>
              </a:spcBef>
              <a:buClr>
                <a:srgbClr val="A63212"/>
              </a:buClr>
              <a:buSzPct val="95000"/>
              <a:buFont typeface="Rage Italic" pitchFamily="66" charset="0"/>
              <a:buChar char="0"/>
            </a:pPr>
            <a:r>
              <a:rPr lang="en-US" dirty="0" smtClean="0"/>
              <a:t>Use of three LEDs to show direction from current location</a:t>
            </a:r>
          </a:p>
          <a:p>
            <a:pPr marL="682625" lvl="2" indent="-228600" defTabSz="457200">
              <a:spcBef>
                <a:spcPct val="20000"/>
              </a:spcBef>
              <a:buClr>
                <a:srgbClr val="A63212"/>
              </a:buClr>
              <a:buSzPct val="95000"/>
              <a:buFont typeface="Rage Italic" pitchFamily="66" charset="0"/>
              <a:buChar char="0"/>
            </a:pPr>
            <a:r>
              <a:rPr lang="en-US" dirty="0" smtClean="0"/>
              <a:t>Accomplished using steering network (steering the null)</a:t>
            </a:r>
            <a:endParaRPr lang="en-US" dirty="0"/>
          </a:p>
          <a:p>
            <a:pPr lvl="3"/>
            <a:endParaRPr lang="en-US" sz="1400" dirty="0"/>
          </a:p>
          <a:p>
            <a:pPr lvl="3"/>
            <a:endParaRPr lang="en-US" sz="1400" dirty="0"/>
          </a:p>
          <a:p>
            <a:pPr marL="3175" lvl="1"/>
            <a:r>
              <a:rPr lang="en-US" sz="2400" b="1" dirty="0" smtClean="0"/>
              <a:t>Distance from Reader:</a:t>
            </a:r>
          </a:p>
          <a:p>
            <a:pPr marL="682625" lvl="2" indent="-228600" defTabSz="457200">
              <a:spcBef>
                <a:spcPct val="20000"/>
              </a:spcBef>
              <a:buClr>
                <a:srgbClr val="A63212"/>
              </a:buClr>
              <a:buSzPct val="95000"/>
              <a:buFont typeface="Rage Italic" pitchFamily="66" charset="0"/>
              <a:buChar char="0"/>
            </a:pPr>
            <a:r>
              <a:rPr lang="en-US" dirty="0"/>
              <a:t>Goal: accurate within </a:t>
            </a:r>
            <a:r>
              <a:rPr lang="en-US" dirty="0" smtClean="0"/>
              <a:t>3 feet</a:t>
            </a:r>
            <a:endParaRPr lang="en-US" dirty="0"/>
          </a:p>
          <a:p>
            <a:pPr marL="682625" lvl="2" indent="-228600" defTabSz="457200">
              <a:spcBef>
                <a:spcPct val="20000"/>
              </a:spcBef>
              <a:buClr>
                <a:srgbClr val="A63212"/>
              </a:buClr>
              <a:buSzPct val="95000"/>
              <a:buFont typeface="Rage Italic" pitchFamily="66" charset="0"/>
              <a:buChar char="0"/>
            </a:pPr>
            <a:r>
              <a:rPr lang="en-US" dirty="0" smtClean="0"/>
              <a:t>Will read up to 6 meters away</a:t>
            </a:r>
            <a:endParaRPr lang="en-US" dirty="0"/>
          </a:p>
          <a:p>
            <a:pPr marL="682625" lvl="2" indent="-228600" defTabSz="457200">
              <a:spcBef>
                <a:spcPct val="20000"/>
              </a:spcBef>
              <a:buClr>
                <a:srgbClr val="A63212"/>
              </a:buClr>
              <a:buSzPct val="95000"/>
              <a:buFont typeface="Rage Italic" pitchFamily="66" charset="0"/>
              <a:buChar char="0"/>
            </a:pPr>
            <a:r>
              <a:rPr lang="en-US" dirty="0"/>
              <a:t>Accomplished using </a:t>
            </a:r>
            <a:r>
              <a:rPr lang="en-US" dirty="0" smtClean="0"/>
              <a:t>RSSI information from reader and triangulation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633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0"/>
            <a:ext cx="8041440" cy="1442674"/>
          </a:xfrm>
        </p:spPr>
        <p:txBody>
          <a:bodyPr/>
          <a:lstStyle/>
          <a:p>
            <a:r>
              <a:rPr lang="en-US" dirty="0" smtClean="0"/>
              <a:t>Determining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924800" cy="4419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2000" dirty="0" smtClean="0"/>
              <a:t>Separation distance between antennas is known (~0.75</a:t>
            </a:r>
            <a:r>
              <a:rPr lang="el-GR" sz="2000" dirty="0" smtClean="0"/>
              <a:t>λ</a:t>
            </a:r>
            <a:r>
              <a:rPr lang="en-US" sz="2000" dirty="0" smtClean="0"/>
              <a:t>) </a:t>
            </a:r>
          </a:p>
          <a:p>
            <a:r>
              <a:rPr lang="en-US" sz="2000" dirty="0" smtClean="0"/>
              <a:t>RSSI is related to distance—strength is weaker from further distances, stronger when closer</a:t>
            </a:r>
          </a:p>
          <a:p>
            <a:r>
              <a:rPr lang="en-US" sz="2000" dirty="0" smtClean="0"/>
              <a:t>Use two known values to triangulate tag</a:t>
            </a:r>
          </a:p>
          <a:p>
            <a:pPr lvl="1"/>
            <a:r>
              <a:rPr lang="en-US" sz="1800" dirty="0" smtClean="0"/>
              <a:t>Will require testing and calibration </a:t>
            </a:r>
            <a:br>
              <a:rPr lang="en-US" sz="1800" dirty="0" smtClean="0"/>
            </a:br>
            <a:r>
              <a:rPr lang="en-US" sz="1800" dirty="0" smtClean="0"/>
              <a:t>to verify read distance is accurate</a:t>
            </a:r>
          </a:p>
          <a:p>
            <a:pPr lvl="1"/>
            <a:r>
              <a:rPr lang="en-US" sz="1800" dirty="0" smtClean="0"/>
              <a:t>May not be possible since sum (+) signal</a:t>
            </a:r>
            <a:br>
              <a:rPr lang="en-US" sz="1800" dirty="0" smtClean="0"/>
            </a:br>
            <a:r>
              <a:rPr lang="en-US" sz="1800" dirty="0" smtClean="0"/>
              <a:t>is fed to reader, not the signals from </a:t>
            </a:r>
            <a:br>
              <a:rPr lang="en-US" sz="1800" dirty="0" smtClean="0"/>
            </a:br>
            <a:r>
              <a:rPr lang="en-US" sz="1800" dirty="0" smtClean="0"/>
              <a:t>receiving antennas</a:t>
            </a:r>
          </a:p>
          <a:p>
            <a:pPr lvl="2"/>
            <a:r>
              <a:rPr lang="en-US" sz="1800" dirty="0" smtClean="0"/>
              <a:t>Could use dynamic power altering </a:t>
            </a:r>
            <a:br>
              <a:rPr lang="en-US" sz="1800" dirty="0" smtClean="0"/>
            </a:br>
            <a:r>
              <a:rPr lang="en-US" sz="1800" dirty="0" smtClean="0"/>
              <a:t>as backup—cut power in half,</a:t>
            </a:r>
            <a:br>
              <a:rPr lang="en-US" sz="1800" dirty="0" smtClean="0"/>
            </a:br>
            <a:r>
              <a:rPr lang="en-US" sz="1800" dirty="0" smtClean="0"/>
              <a:t>and if signal disappears you</a:t>
            </a:r>
            <a:br>
              <a:rPr lang="en-US" sz="1800" dirty="0" smtClean="0"/>
            </a:br>
            <a:r>
              <a:rPr lang="en-US" sz="1800" dirty="0" smtClean="0"/>
              <a:t>know the tag is between the limit </a:t>
            </a:r>
            <a:br>
              <a:rPr lang="en-US" sz="1800" dirty="0" smtClean="0"/>
            </a:br>
            <a:r>
              <a:rPr lang="en-US" sz="1800" dirty="0" smtClean="0"/>
              <a:t>and the half-way mark</a:t>
            </a:r>
          </a:p>
          <a:p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690167" y="2885857"/>
            <a:ext cx="3048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937567" y="5095657"/>
            <a:ext cx="13716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52167" y="5095657"/>
            <a:ext cx="1371600" cy="152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16" idx="3"/>
          </p:cNvCxnSpPr>
          <p:nvPr/>
        </p:nvCxnSpPr>
        <p:spPr>
          <a:xfrm>
            <a:off x="7452166" y="5554346"/>
            <a:ext cx="685801" cy="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endCxn id="16" idx="1"/>
          </p:cNvCxnSpPr>
          <p:nvPr/>
        </p:nvCxnSpPr>
        <p:spPr>
          <a:xfrm>
            <a:off x="5623367" y="5544176"/>
            <a:ext cx="777432" cy="10170"/>
          </a:xfrm>
          <a:prstGeom prst="straightConnector1">
            <a:avLst/>
          </a:prstGeom>
          <a:ln w="28575">
            <a:solidFill>
              <a:srgbClr val="92D05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00799" y="5400457"/>
            <a:ext cx="10513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d </a:t>
            </a:r>
            <a:r>
              <a:rPr lang="en-US" sz="1400" b="1" baseline="-25000" dirty="0" smtClean="0"/>
              <a:t>separation</a:t>
            </a:r>
            <a:endParaRPr lang="en-US" sz="1400" b="1" dirty="0"/>
          </a:p>
        </p:txBody>
      </p:sp>
      <p:cxnSp>
        <p:nvCxnSpPr>
          <p:cNvPr id="18" name="Straight Connector 17"/>
          <p:cNvCxnSpPr>
            <a:stCxn id="5" idx="2"/>
          </p:cNvCxnSpPr>
          <p:nvPr/>
        </p:nvCxnSpPr>
        <p:spPr>
          <a:xfrm>
            <a:off x="5623367" y="5248057"/>
            <a:ext cx="0" cy="3025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137967" y="5249173"/>
            <a:ext cx="0" cy="30256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2"/>
            <a:endCxn id="6" idx="0"/>
          </p:cNvCxnSpPr>
          <p:nvPr/>
        </p:nvCxnSpPr>
        <p:spPr>
          <a:xfrm>
            <a:off x="6842567" y="3343057"/>
            <a:ext cx="1295400" cy="1752600"/>
          </a:xfrm>
          <a:prstGeom prst="straightConnector1">
            <a:avLst/>
          </a:prstGeom>
          <a:ln w="28575">
            <a:solidFill>
              <a:srgbClr val="92D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4" idx="2"/>
            <a:endCxn id="5" idx="0"/>
          </p:cNvCxnSpPr>
          <p:nvPr/>
        </p:nvCxnSpPr>
        <p:spPr>
          <a:xfrm flipH="1">
            <a:off x="5623367" y="3343057"/>
            <a:ext cx="1219200" cy="1752600"/>
          </a:xfrm>
          <a:prstGeom prst="straightConnector1">
            <a:avLst/>
          </a:prstGeom>
          <a:ln w="28575">
            <a:solidFill>
              <a:srgbClr val="92D05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3187153">
            <a:off x="6795727" y="4117996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d </a:t>
            </a:r>
            <a:r>
              <a:rPr lang="en-US" sz="1400" b="1" baseline="-25000" dirty="0" smtClean="0"/>
              <a:t>right</a:t>
            </a:r>
            <a:r>
              <a:rPr lang="en-US" sz="1400" b="1" dirty="0" smtClean="0"/>
              <a:t> </a:t>
            </a:r>
            <a:r>
              <a:rPr lang="en-US" sz="1400" b="1" baseline="-25000" dirty="0" smtClean="0"/>
              <a:t>strength</a:t>
            </a:r>
            <a:endParaRPr lang="en-US" sz="1400" b="1" dirty="0"/>
          </a:p>
        </p:txBody>
      </p:sp>
      <p:sp>
        <p:nvSpPr>
          <p:cNvPr id="27" name="TextBox 26"/>
          <p:cNvSpPr txBox="1"/>
          <p:nvPr/>
        </p:nvSpPr>
        <p:spPr>
          <a:xfrm rot="18291713">
            <a:off x="5262014" y="4041102"/>
            <a:ext cx="1676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d </a:t>
            </a:r>
            <a:r>
              <a:rPr lang="en-US" sz="1400" b="1" baseline="-25000" dirty="0" smtClean="0"/>
              <a:t>left</a:t>
            </a:r>
            <a:r>
              <a:rPr lang="en-US" sz="1400" b="1" dirty="0" smtClean="0"/>
              <a:t> </a:t>
            </a:r>
            <a:r>
              <a:rPr lang="en-US" sz="1400" b="1" baseline="-25000" dirty="0" smtClean="0"/>
              <a:t>strength</a:t>
            </a:r>
            <a:endParaRPr lang="en-US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5928167" y="259080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RFID tag</a:t>
            </a:r>
            <a:endParaRPr lang="en-US" sz="1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724400" y="5016480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antenna left</a:t>
            </a:r>
            <a:endParaRPr 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239000" y="5017968"/>
            <a:ext cx="1828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antenna right</a:t>
            </a:r>
            <a:endParaRPr lang="en-US" sz="1400" b="1" dirty="0"/>
          </a:p>
        </p:txBody>
      </p:sp>
      <p:cxnSp>
        <p:nvCxnSpPr>
          <p:cNvPr id="33" name="Straight Arrow Connector 32"/>
          <p:cNvCxnSpPr>
            <a:stCxn id="4" idx="2"/>
          </p:cNvCxnSpPr>
          <p:nvPr/>
        </p:nvCxnSpPr>
        <p:spPr>
          <a:xfrm>
            <a:off x="6842567" y="3343057"/>
            <a:ext cx="0" cy="1827311"/>
          </a:xfrm>
          <a:prstGeom prst="straightConnector1">
            <a:avLst/>
          </a:prstGeom>
          <a:ln w="19050">
            <a:solidFill>
              <a:srgbClr val="92D050"/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309167" y="5170368"/>
            <a:ext cx="1143000" cy="0"/>
          </a:xfrm>
          <a:prstGeom prst="line">
            <a:avLst/>
          </a:prstGeom>
          <a:ln w="3175">
            <a:solidFill>
              <a:srgbClr val="92D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77000" y="4333657"/>
            <a:ext cx="1181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D </a:t>
            </a:r>
            <a:r>
              <a:rPr lang="en-US" sz="1400" b="1" baseline="-25000" dirty="0" smtClean="0"/>
              <a:t>tag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46424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0"/>
            <a:ext cx="8041440" cy="1442674"/>
          </a:xfrm>
        </p:spPr>
        <p:txBody>
          <a:bodyPr/>
          <a:lstStyle/>
          <a:p>
            <a:r>
              <a:rPr lang="en-US" dirty="0" smtClean="0"/>
              <a:t>Determining 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87463"/>
            <a:ext cx="8077200" cy="4560937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228600" lvl="1"/>
            <a:r>
              <a:rPr lang="en-US" sz="2000" dirty="0" smtClean="0"/>
              <a:t>Steer null for more precise resolution (</a:t>
            </a:r>
            <a:r>
              <a:rPr lang="en-US" sz="2000" dirty="0" smtClean="0"/>
              <a:t>vs. </a:t>
            </a:r>
            <a:r>
              <a:rPr lang="en-US" sz="2000" dirty="0" smtClean="0"/>
              <a:t>wide beam width)</a:t>
            </a:r>
          </a:p>
          <a:p>
            <a:pPr marL="228600" lvl="1"/>
            <a:r>
              <a:rPr lang="en-US" sz="2000" dirty="0" smtClean="0"/>
              <a:t>Use RSSI (Received Signal Strength Information) to verify </a:t>
            </a:r>
            <a:r>
              <a:rPr lang="en-US" sz="2000" dirty="0" smtClean="0"/>
              <a:t>phase information (phase </a:t>
            </a:r>
            <a:r>
              <a:rPr lang="en-US" sz="2000" dirty="0" smtClean="0"/>
              <a:t>says to left, RSSI should be stronger for left </a:t>
            </a:r>
            <a:r>
              <a:rPr lang="en-US" sz="2000" dirty="0" smtClean="0"/>
              <a:t>antenna)</a:t>
            </a:r>
            <a:endParaRPr lang="en-US" sz="2000" dirty="0" smtClean="0"/>
          </a:p>
          <a:p>
            <a:pPr marL="342900" lvl="1" indent="-342900">
              <a:buFont typeface="Wingdings" pitchFamily="2" charset="2"/>
              <a:buChar char="v"/>
            </a:pPr>
            <a:r>
              <a:rPr lang="en-US" sz="2000" dirty="0" smtClean="0"/>
              <a:t>Hybrid coupler: two inputs (antennas), two outputs </a:t>
            </a:r>
            <a:r>
              <a:rPr lang="en-US" sz="2000" dirty="0"/>
              <a:t>(+/</a:t>
            </a:r>
            <a:r>
              <a:rPr lang="el-GR" sz="2000" dirty="0"/>
              <a:t>Δ</a:t>
            </a:r>
            <a:r>
              <a:rPr lang="en-US" sz="2000" dirty="0" smtClean="0"/>
              <a:t>)</a:t>
            </a:r>
            <a:endParaRPr lang="en-US" sz="2000" dirty="0" smtClean="0"/>
          </a:p>
          <a:p>
            <a:pPr lvl="3"/>
            <a:r>
              <a:rPr lang="en-US" sz="1800" dirty="0" smtClean="0"/>
              <a:t>If </a:t>
            </a:r>
            <a:r>
              <a:rPr lang="el-GR" sz="1800" dirty="0" smtClean="0"/>
              <a:t>Δ</a:t>
            </a:r>
            <a:r>
              <a:rPr lang="en-US" sz="1800" dirty="0" smtClean="0"/>
              <a:t> is positive, tag is right of null</a:t>
            </a:r>
          </a:p>
          <a:p>
            <a:pPr lvl="3"/>
            <a:r>
              <a:rPr lang="en-US" sz="1800" dirty="0" smtClean="0"/>
              <a:t>If </a:t>
            </a:r>
            <a:r>
              <a:rPr lang="el-GR" sz="1800" dirty="0" smtClean="0"/>
              <a:t>Δ</a:t>
            </a:r>
            <a:r>
              <a:rPr lang="en-US" sz="1800" dirty="0" smtClean="0"/>
              <a:t> is negative, tag is left of null</a:t>
            </a:r>
          </a:p>
          <a:p>
            <a:pPr lvl="3"/>
            <a:r>
              <a:rPr lang="en-US" sz="1800" dirty="0" smtClean="0"/>
              <a:t>If </a:t>
            </a:r>
            <a:r>
              <a:rPr lang="el-GR" sz="1800" dirty="0" smtClean="0"/>
              <a:t>Δ</a:t>
            </a:r>
            <a:r>
              <a:rPr lang="en-US" sz="1800" dirty="0" smtClean="0"/>
              <a:t> is zero, tag is in line with </a:t>
            </a:r>
            <a:r>
              <a:rPr lang="en-US" sz="1800" dirty="0" smtClean="0"/>
              <a:t>null</a:t>
            </a:r>
          </a:p>
          <a:p>
            <a:pPr lvl="3"/>
            <a:endParaRPr lang="en-US" sz="1800" dirty="0" smtClean="0"/>
          </a:p>
          <a:p>
            <a:pPr lvl="3"/>
            <a:endParaRPr lang="en-US" sz="1800" dirty="0" smtClean="0"/>
          </a:p>
          <a:p>
            <a:pPr marL="285750" lvl="2" indent="-285750">
              <a:buFont typeface="Wingdings" pitchFamily="2" charset="2"/>
              <a:buChar char="v"/>
            </a:pPr>
            <a:r>
              <a:rPr lang="en-US" sz="1600" dirty="0" smtClean="0"/>
              <a:t>We </a:t>
            </a:r>
            <a:r>
              <a:rPr lang="en-US" sz="1600" dirty="0" smtClean="0"/>
              <a:t>currently can’t find a device that does this—alternate method is use of a </a:t>
            </a:r>
            <a:r>
              <a:rPr lang="en-US" sz="1600" dirty="0" smtClean="0"/>
              <a:t>summing network (summing amplifier?) for </a:t>
            </a:r>
            <a:r>
              <a:rPr lang="en-US" sz="1600" dirty="0" smtClean="0"/>
              <a:t>+ and a 180° phase-shift </a:t>
            </a:r>
            <a:r>
              <a:rPr lang="en-US" sz="1600" dirty="0" smtClean="0"/>
              <a:t>of one </a:t>
            </a:r>
            <a:r>
              <a:rPr lang="en-US" sz="1600" dirty="0" smtClean="0"/>
              <a:t>antenna </a:t>
            </a:r>
            <a:r>
              <a:rPr lang="en-US" sz="1600" dirty="0" smtClean="0"/>
              <a:t>for </a:t>
            </a:r>
            <a:r>
              <a:rPr lang="el-GR" sz="1600" dirty="0" smtClean="0"/>
              <a:t>Δ</a:t>
            </a:r>
            <a:endParaRPr lang="en-US" sz="1600" dirty="0" smtClean="0"/>
          </a:p>
          <a:p>
            <a:pPr marL="625475" lvl="3" indent="-182563"/>
            <a:r>
              <a:rPr lang="en-US" dirty="0" smtClean="0"/>
              <a:t>Advantages:  Adding one trace would be simple; low cost, low real estate</a:t>
            </a:r>
          </a:p>
          <a:p>
            <a:pPr marL="625475" lvl="3" indent="-182563"/>
            <a:r>
              <a:rPr lang="en-US" dirty="0" smtClean="0"/>
              <a:t>Disadvantages:  Need another RF switch (~$125); summer is </a:t>
            </a:r>
            <a:r>
              <a:rPr lang="en-US" dirty="0" smtClean="0"/>
              <a:t>noisy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2048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0"/>
            <a:ext cx="8041440" cy="1442674"/>
          </a:xfrm>
        </p:spPr>
        <p:txBody>
          <a:bodyPr/>
          <a:lstStyle/>
          <a:p>
            <a:r>
              <a:rPr lang="en-US" dirty="0" smtClean="0"/>
              <a:t>Null Steering</a:t>
            </a:r>
            <a:endParaRPr lang="en-US" dirty="0"/>
          </a:p>
        </p:txBody>
      </p:sp>
      <p:pic>
        <p:nvPicPr>
          <p:cNvPr id="5122" name="Picture 2" descr="File:Monopulseprinzip2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4800" y="4343400"/>
            <a:ext cx="5842000" cy="2190750"/>
          </a:xfrm>
          <a:prstGeom prst="rect">
            <a:avLst/>
          </a:prstGeom>
          <a:noFill/>
        </p:spPr>
      </p:pic>
      <p:pic>
        <p:nvPicPr>
          <p:cNvPr id="5124" name="Picture 4" descr="http://www.microwaves101.com/encyclopedia/images/Antenna/monopulse/pattern.jpg"/>
          <p:cNvPicPr>
            <a:picLocks noChangeAspect="1" noChangeArrowheads="1"/>
          </p:cNvPicPr>
          <p:nvPr/>
        </p:nvPicPr>
        <p:blipFill>
          <a:blip r:embed="rId3" cstate="print"/>
          <a:srcRect l="1392" t="2335" r="9539" b="2035"/>
          <a:stretch>
            <a:fillRect/>
          </a:stretch>
        </p:blipFill>
        <p:spPr bwMode="auto">
          <a:xfrm>
            <a:off x="533400" y="1600200"/>
            <a:ext cx="4876800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87096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42674"/>
          </a:xfrm>
        </p:spPr>
        <p:txBody>
          <a:bodyPr/>
          <a:lstStyle/>
          <a:p>
            <a:r>
              <a:rPr lang="en-US" dirty="0" smtClean="0"/>
              <a:t>Switching </a:t>
            </a:r>
            <a:r>
              <a:rPr lang="en-US" dirty="0" smtClean="0"/>
              <a:t>Software </a:t>
            </a:r>
            <a:r>
              <a:rPr lang="en-US" dirty="0" smtClean="0"/>
              <a:t>Flow Chart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600200" y="1219200"/>
            <a:ext cx="5943600" cy="55626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:\Users\Ajepal Singh Sidhu\Downloads\Software Flowchart.png"/>
          <p:cNvPicPr>
            <a:picLocks noChangeAspect="1" noChangeArrowheads="1"/>
          </p:cNvPicPr>
          <p:nvPr/>
        </p:nvPicPr>
        <p:blipFill rotWithShape="1">
          <a:blip r:embed="rId2" cstate="print"/>
          <a:srcRect l="3153" t="2944" r="4775" b="260"/>
          <a:stretch/>
        </p:blipFill>
        <p:spPr bwMode="auto">
          <a:xfrm>
            <a:off x="1953491" y="1390073"/>
            <a:ext cx="5209309" cy="51631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0"/>
            <a:ext cx="8041440" cy="1442674"/>
          </a:xfrm>
        </p:spPr>
        <p:txBody>
          <a:bodyPr/>
          <a:lstStyle/>
          <a:p>
            <a:r>
              <a:rPr lang="en-US" dirty="0" smtClean="0"/>
              <a:t>Costs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752600" y="1447800"/>
            <a:ext cx="5715000" cy="42672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019800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[Honeywell budget is not set in stone—reader purchase has been approved, but other funding has yet to be decided.]</a:t>
            </a:r>
            <a:endParaRPr lang="en-US" sz="1400" dirty="0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60" t="10375" r="17739" b="9083"/>
          <a:stretch/>
        </p:blipFill>
        <p:spPr bwMode="auto">
          <a:xfrm>
            <a:off x="1981201" y="1600200"/>
            <a:ext cx="5197034" cy="38917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010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0"/>
            <a:ext cx="8041440" cy="1442674"/>
          </a:xfrm>
        </p:spPr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6800" y="1143000"/>
            <a:ext cx="6934200" cy="556260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6" t="3247" r="13062" b="8207"/>
          <a:stretch/>
        </p:blipFill>
        <p:spPr bwMode="auto">
          <a:xfrm>
            <a:off x="1447800" y="1371600"/>
            <a:ext cx="6172200" cy="51094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6242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0"/>
            <a:ext cx="8041440" cy="1442674"/>
          </a:xfrm>
        </p:spPr>
        <p:txBody>
          <a:bodyPr/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105400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lvl="1" indent="0">
              <a:buNone/>
            </a:pPr>
            <a:r>
              <a:rPr lang="en-US" sz="1900" b="1" dirty="0" smtClean="0"/>
              <a:t>UHF Reader:</a:t>
            </a:r>
          </a:p>
          <a:p>
            <a:pPr marL="228600" lvl="1"/>
            <a:r>
              <a:rPr lang="en-US" sz="1800" dirty="0" smtClean="0"/>
              <a:t>Connect an antenna directly to the reader and locate a known tag, comparing results with known parameters</a:t>
            </a:r>
            <a:endParaRPr lang="en-US" sz="1800" dirty="0" smtClean="0"/>
          </a:p>
          <a:p>
            <a:pPr marL="0" lvl="1" indent="0">
              <a:buNone/>
            </a:pPr>
            <a:endParaRPr lang="en-US" sz="1800" dirty="0" smtClean="0"/>
          </a:p>
          <a:p>
            <a:pPr marL="0" lvl="1" indent="0">
              <a:buNone/>
            </a:pPr>
            <a:r>
              <a:rPr lang="en-US" sz="1900" b="1" dirty="0" smtClean="0"/>
              <a:t>Antennas:</a:t>
            </a:r>
            <a:endParaRPr lang="en-US" sz="1900" b="1" dirty="0" smtClean="0"/>
          </a:p>
          <a:p>
            <a:pPr marL="231775" lvl="3" indent="-231775"/>
            <a:r>
              <a:rPr lang="en-US" sz="1800" dirty="0" smtClean="0"/>
              <a:t>Hook up antennas to a spectrum analyzer to confirm patterns/strength</a:t>
            </a:r>
            <a:endParaRPr lang="en-US" sz="1800" dirty="0" smtClean="0"/>
          </a:p>
          <a:p>
            <a:pPr marL="0" lvl="3" indent="0">
              <a:buNone/>
            </a:pPr>
            <a:endParaRPr lang="en-US" sz="1800" dirty="0"/>
          </a:p>
          <a:p>
            <a:pPr marL="0" lvl="3" indent="0">
              <a:buNone/>
            </a:pPr>
            <a:r>
              <a:rPr lang="en-US" sz="1900" b="1" dirty="0" smtClean="0"/>
              <a:t>Steering:</a:t>
            </a:r>
            <a:endParaRPr lang="en-US" sz="1900" b="1" dirty="0" smtClean="0"/>
          </a:p>
          <a:p>
            <a:pPr marL="231775" lvl="3" indent="-231775"/>
            <a:r>
              <a:rPr lang="en-US" sz="1800" dirty="0" smtClean="0"/>
              <a:t>Test traces by hooking to network analyzer to verify the correct phas</a:t>
            </a:r>
            <a:r>
              <a:rPr lang="en-US" sz="1800" dirty="0" smtClean="0"/>
              <a:t>e shift occurs for each length; Still </a:t>
            </a:r>
            <a:r>
              <a:rPr lang="en-US" sz="1800" dirty="0"/>
              <a:t>TBD for </a:t>
            </a:r>
            <a:r>
              <a:rPr lang="en-US" sz="1800" dirty="0" smtClean="0"/>
              <a:t>testing switches</a:t>
            </a:r>
            <a:endParaRPr lang="en-US" sz="1800" dirty="0" smtClean="0"/>
          </a:p>
          <a:p>
            <a:pPr marL="0" lvl="3" indent="0">
              <a:buNone/>
            </a:pPr>
            <a:endParaRPr lang="en-US" sz="1800" dirty="0"/>
          </a:p>
          <a:p>
            <a:pPr marL="0" lvl="3" indent="0">
              <a:buNone/>
            </a:pPr>
            <a:r>
              <a:rPr lang="en-US" sz="1900" b="1" dirty="0" smtClean="0"/>
              <a:t>Localizing:</a:t>
            </a:r>
            <a:endParaRPr lang="en-US" sz="1900" b="1" dirty="0" smtClean="0"/>
          </a:p>
          <a:p>
            <a:pPr marL="231775" lvl="3" indent="-231775"/>
            <a:r>
              <a:rPr lang="en-US" sz="1800" dirty="0" smtClean="0"/>
              <a:t>Feed in known input signals from a function generator and verify appropriate output signals on an oscilloscope</a:t>
            </a:r>
          </a:p>
          <a:p>
            <a:pPr marL="0" lvl="3" indent="0">
              <a:buNone/>
            </a:pPr>
            <a:endParaRPr lang="en-US" sz="1800" dirty="0"/>
          </a:p>
          <a:p>
            <a:pPr marL="0" lvl="3" indent="0">
              <a:buNone/>
            </a:pPr>
            <a:r>
              <a:rPr lang="en-US" sz="1900" b="1" dirty="0" smtClean="0"/>
              <a:t>Overall system:</a:t>
            </a:r>
          </a:p>
          <a:p>
            <a:pPr marL="231775" lvl="3" indent="-231775"/>
            <a:r>
              <a:rPr lang="en-US" sz="1800" dirty="0" smtClean="0"/>
              <a:t>Hook everything together, point at tag with known ID, distance and direction, compare results with actual values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493610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0"/>
            <a:ext cx="8041440" cy="1442674"/>
          </a:xfrm>
        </p:spPr>
        <p:txBody>
          <a:bodyPr/>
          <a:lstStyle/>
          <a:p>
            <a:r>
              <a:rPr lang="en-US" dirty="0" smtClean="0"/>
              <a:t>Risk Mitigation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10200"/>
          </a:xfrm>
          <a:ln>
            <a:solidFill>
              <a:schemeClr val="tx1"/>
            </a:solidFill>
          </a:ln>
        </p:spPr>
        <p:txBody>
          <a:bodyPr>
            <a:normAutofit fontScale="92500" lnSpcReduction="20000"/>
          </a:bodyPr>
          <a:lstStyle/>
          <a:p>
            <a:pPr marL="0" lvl="1" indent="0">
              <a:buNone/>
            </a:pPr>
            <a:r>
              <a:rPr lang="en-US" sz="1800" b="1" dirty="0" smtClean="0"/>
              <a:t>UHF Reader:</a:t>
            </a:r>
          </a:p>
          <a:p>
            <a:pPr marL="404813" lvl="1" indent="-404813"/>
            <a:r>
              <a:rPr lang="en-US" sz="1800" dirty="0" smtClean="0"/>
              <a:t>Access to phase information not accessible   </a:t>
            </a:r>
            <a:br>
              <a:rPr lang="en-US" sz="1800" dirty="0" smtClean="0"/>
            </a:br>
            <a:r>
              <a:rPr lang="en-US" sz="1800" dirty="0" smtClean="0"/>
              <a:t>		</a:t>
            </a:r>
            <a:r>
              <a:rPr lang="en-US" sz="1800" dirty="0" smtClean="0">
                <a:sym typeface="Wingdings" pitchFamily="2" charset="2"/>
              </a:rPr>
              <a:t>   Use RSSI and algorithm to determine direction</a:t>
            </a:r>
          </a:p>
          <a:p>
            <a:pPr marL="404813" lvl="1" indent="-404813"/>
            <a:r>
              <a:rPr lang="en-US" sz="1800" dirty="0" smtClean="0">
                <a:sym typeface="Wingdings" pitchFamily="2" charset="2"/>
              </a:rPr>
              <a:t>Reader can’t process sum/difference signals simultaneously   </a:t>
            </a:r>
            <a:br>
              <a:rPr lang="en-US" sz="1800" dirty="0" smtClean="0">
                <a:sym typeface="Wingdings" pitchFamily="2" charset="2"/>
              </a:rPr>
            </a:br>
            <a:r>
              <a:rPr lang="en-US" sz="1800" dirty="0" smtClean="0">
                <a:sym typeface="Wingdings" pitchFamily="2" charset="2"/>
              </a:rPr>
              <a:t>		   Do phase comparison externally before the reader by going straight to </a:t>
            </a:r>
            <a:r>
              <a:rPr lang="en-US" sz="1800" dirty="0" err="1" smtClean="0">
                <a:sym typeface="Wingdings" pitchFamily="2" charset="2"/>
              </a:rPr>
              <a:t>Arduino</a:t>
            </a:r>
            <a:endParaRPr lang="en-US" sz="1800" dirty="0" smtClean="0">
              <a:sym typeface="Wingdings" pitchFamily="2" charset="2"/>
            </a:endParaRPr>
          </a:p>
          <a:p>
            <a:pPr marL="404813" lvl="1" indent="-404813"/>
            <a:r>
              <a:rPr lang="en-US" sz="1800" dirty="0" smtClean="0">
                <a:sym typeface="Wingdings" pitchFamily="2" charset="2"/>
              </a:rPr>
              <a:t>Unable to get the sum/difference unit to function   </a:t>
            </a:r>
            <a:br>
              <a:rPr lang="en-US" sz="1800" dirty="0" smtClean="0">
                <a:sym typeface="Wingdings" pitchFamily="2" charset="2"/>
              </a:rPr>
            </a:br>
            <a:r>
              <a:rPr lang="en-US" sz="1800" dirty="0" smtClean="0">
                <a:sym typeface="Wingdings" pitchFamily="2" charset="2"/>
              </a:rPr>
              <a:t>		   Use a summer and 180° phase shifting traces and two more switches</a:t>
            </a:r>
          </a:p>
          <a:p>
            <a:pPr marL="404813" lvl="1" indent="-404813">
              <a:buNone/>
            </a:pPr>
            <a:endParaRPr lang="en-US" sz="1800" dirty="0" smtClean="0"/>
          </a:p>
          <a:p>
            <a:pPr marL="404813" lvl="1" indent="-404813">
              <a:buNone/>
            </a:pPr>
            <a:r>
              <a:rPr lang="en-US" sz="1800" b="1" dirty="0" smtClean="0"/>
              <a:t>Antennas:</a:t>
            </a:r>
            <a:endParaRPr lang="en-US" sz="1800" b="1" dirty="0" smtClean="0"/>
          </a:p>
          <a:p>
            <a:pPr marL="404813" lvl="3" indent="-404813"/>
            <a:r>
              <a:rPr lang="en-US" sz="1800" dirty="0" smtClean="0"/>
              <a:t>Receiver beam widths of 65° reduce accuracy   </a:t>
            </a:r>
            <a:br>
              <a:rPr lang="en-US" sz="1800" dirty="0" smtClean="0"/>
            </a:br>
            <a:r>
              <a:rPr lang="en-US" sz="1800" dirty="0" smtClean="0"/>
              <a:t>		</a:t>
            </a:r>
            <a:r>
              <a:rPr lang="en-US" sz="1800" dirty="0" smtClean="0">
                <a:sym typeface="Wingdings" pitchFamily="2" charset="2"/>
              </a:rPr>
              <a:t>   Rework steering network with (possibly) more traces to fine-tune</a:t>
            </a:r>
            <a:endParaRPr lang="en-US" sz="1800" dirty="0" smtClean="0"/>
          </a:p>
          <a:p>
            <a:pPr marL="404813" lvl="3" indent="-404813">
              <a:buNone/>
            </a:pPr>
            <a:endParaRPr lang="en-US" sz="1800" dirty="0"/>
          </a:p>
          <a:p>
            <a:pPr marL="404813" lvl="3" indent="-404813">
              <a:buNone/>
            </a:pPr>
            <a:r>
              <a:rPr lang="en-US" sz="1800" b="1" dirty="0" smtClean="0"/>
              <a:t>Steering:</a:t>
            </a:r>
            <a:endParaRPr lang="en-US" sz="1800" b="1" dirty="0" smtClean="0"/>
          </a:p>
          <a:p>
            <a:pPr marL="404813" lvl="3" indent="-404813"/>
            <a:r>
              <a:rPr lang="en-US" sz="1800" dirty="0" smtClean="0"/>
              <a:t>Desired phase shifts not achieved with PCB traces   </a:t>
            </a:r>
            <a:br>
              <a:rPr lang="en-US" sz="1800" dirty="0" smtClean="0"/>
            </a:br>
            <a:r>
              <a:rPr lang="en-US" sz="1800" dirty="0" smtClean="0"/>
              <a:t>		</a:t>
            </a:r>
            <a:r>
              <a:rPr lang="en-US" sz="1800" dirty="0" smtClean="0">
                <a:sym typeface="Wingdings" pitchFamily="2" charset="2"/>
              </a:rPr>
              <a:t>   Use a phase-shifting IC</a:t>
            </a:r>
          </a:p>
          <a:p>
            <a:pPr marL="404813" lvl="3" indent="-404813"/>
            <a:r>
              <a:rPr lang="en-US" sz="1800" dirty="0" smtClean="0">
                <a:sym typeface="Wingdings" pitchFamily="2" charset="2"/>
              </a:rPr>
              <a:t>Can’t get funding for evaluation boards   </a:t>
            </a:r>
            <a:br>
              <a:rPr lang="en-US" sz="1800" dirty="0" smtClean="0">
                <a:sym typeface="Wingdings" pitchFamily="2" charset="2"/>
              </a:rPr>
            </a:br>
            <a:r>
              <a:rPr lang="en-US" sz="1800" dirty="0" smtClean="0">
                <a:sym typeface="Wingdings" pitchFamily="2" charset="2"/>
              </a:rPr>
              <a:t>		   Design own circuitry</a:t>
            </a:r>
            <a:endParaRPr lang="en-US" sz="1800" dirty="0" smtClean="0"/>
          </a:p>
          <a:p>
            <a:pPr marL="404813" lvl="3" indent="-404813">
              <a:buNone/>
            </a:pPr>
            <a:endParaRPr lang="en-US" sz="1800" dirty="0"/>
          </a:p>
          <a:p>
            <a:pPr marL="404813" lvl="3" indent="-404813">
              <a:buNone/>
            </a:pPr>
            <a:r>
              <a:rPr lang="en-US" sz="1800" b="1" dirty="0" smtClean="0"/>
              <a:t>Localizing:</a:t>
            </a:r>
            <a:endParaRPr lang="en-US" sz="1800" b="1" dirty="0" smtClean="0"/>
          </a:p>
          <a:p>
            <a:pPr marL="404813" lvl="1" indent="-404813"/>
            <a:r>
              <a:rPr lang="en-US" sz="1800" dirty="0">
                <a:sym typeface="Wingdings" pitchFamily="2" charset="2"/>
              </a:rPr>
              <a:t>Reader won’t read tags because of a malfunction </a:t>
            </a:r>
            <a:r>
              <a:rPr lang="en-US" sz="1800" dirty="0" smtClean="0">
                <a:sym typeface="Wingdings" pitchFamily="2" charset="2"/>
              </a:rPr>
              <a:t>  </a:t>
            </a:r>
            <a:br>
              <a:rPr lang="en-US" sz="1800" dirty="0" smtClean="0">
                <a:sym typeface="Wingdings" pitchFamily="2" charset="2"/>
              </a:rPr>
            </a:br>
            <a:r>
              <a:rPr lang="en-US" sz="1800" dirty="0" smtClean="0">
                <a:sym typeface="Wingdings" pitchFamily="2" charset="2"/>
              </a:rPr>
              <a:t>		   Call </a:t>
            </a:r>
            <a:r>
              <a:rPr lang="en-US" sz="1800" dirty="0">
                <a:sym typeface="Wingdings" pitchFamily="2" charset="2"/>
              </a:rPr>
              <a:t>company, get money back, and spend remainder of project on design of </a:t>
            </a:r>
            <a:r>
              <a:rPr lang="en-US" sz="1800" dirty="0" smtClean="0">
                <a:sym typeface="Wingdings" pitchFamily="2" charset="2"/>
              </a:rPr>
              <a:t/>
            </a:r>
            <a:br>
              <a:rPr lang="en-US" sz="1800" dirty="0" smtClean="0">
                <a:sym typeface="Wingdings" pitchFamily="2" charset="2"/>
              </a:rPr>
            </a:br>
            <a:r>
              <a:rPr lang="en-US" sz="1800" dirty="0" smtClean="0">
                <a:sym typeface="Wingdings" pitchFamily="2" charset="2"/>
              </a:rPr>
              <a:t>        	        subsections </a:t>
            </a:r>
            <a:r>
              <a:rPr lang="en-US" sz="1800" dirty="0">
                <a:sym typeface="Wingdings" pitchFamily="2" charset="2"/>
              </a:rPr>
              <a:t>and a theoretical complete </a:t>
            </a:r>
            <a:r>
              <a:rPr lang="en-US" sz="1800" dirty="0" smtClean="0">
                <a:sym typeface="Wingdings" pitchFamily="2" charset="2"/>
              </a:rPr>
              <a:t>system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8300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-76200"/>
            <a:ext cx="8041440" cy="1442674"/>
          </a:xfrm>
        </p:spPr>
        <p:txBody>
          <a:bodyPr/>
          <a:lstStyle/>
          <a:p>
            <a:r>
              <a:rPr lang="en-US" dirty="0" smtClean="0"/>
              <a:t>Functional Block Diagram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91000" y="1066800"/>
            <a:ext cx="4419600" cy="5638800"/>
            <a:chOff x="4114800" y="1371600"/>
            <a:chExt cx="4114800" cy="5334000"/>
          </a:xfrm>
        </p:grpSpPr>
        <p:sp>
          <p:nvSpPr>
            <p:cNvPr id="3" name="Rounded Rectangle 2"/>
            <p:cNvSpPr/>
            <p:nvPr/>
          </p:nvSpPr>
          <p:spPr>
            <a:xfrm>
              <a:off x="4114800" y="1371600"/>
              <a:ext cx="4114800" cy="5334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27" t="3145" r="3648" b="2602"/>
            <a:stretch/>
          </p:blipFill>
          <p:spPr bwMode="auto">
            <a:xfrm>
              <a:off x="4376692" y="1600200"/>
              <a:ext cx="3548108" cy="484921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914400" y="1143000"/>
            <a:ext cx="2708881" cy="2416206"/>
            <a:chOff x="-2131288" y="1665303"/>
            <a:chExt cx="2938324" cy="2590800"/>
          </a:xfrm>
        </p:grpSpPr>
        <p:sp>
          <p:nvSpPr>
            <p:cNvPr id="7" name="Rounded Rectangle 6"/>
            <p:cNvSpPr/>
            <p:nvPr/>
          </p:nvSpPr>
          <p:spPr>
            <a:xfrm>
              <a:off x="-2131288" y="1665303"/>
              <a:ext cx="2938324" cy="25908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45" r="62992" b="54954"/>
            <a:stretch/>
          </p:blipFill>
          <p:spPr bwMode="auto">
            <a:xfrm>
              <a:off x="-1905000" y="1882806"/>
              <a:ext cx="2485748" cy="21557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676870" y="3720027"/>
            <a:ext cx="3183939" cy="2920435"/>
            <a:chOff x="8480394" y="500323"/>
            <a:chExt cx="3276600" cy="3048000"/>
          </a:xfrm>
        </p:grpSpPr>
        <p:sp>
          <p:nvSpPr>
            <p:cNvPr id="9" name="Rounded Rectangle 8"/>
            <p:cNvSpPr/>
            <p:nvPr/>
          </p:nvSpPr>
          <p:spPr>
            <a:xfrm>
              <a:off x="8480394" y="500323"/>
              <a:ext cx="3276600" cy="3048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136" r="59666" b="949"/>
            <a:stretch/>
          </p:blipFill>
          <p:spPr bwMode="auto">
            <a:xfrm>
              <a:off x="8763000" y="700174"/>
              <a:ext cx="2709148" cy="26195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6166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-76200"/>
            <a:ext cx="8041440" cy="1442674"/>
          </a:xfrm>
        </p:spPr>
        <p:txBody>
          <a:bodyPr/>
          <a:lstStyle/>
          <a:p>
            <a:r>
              <a:rPr lang="en-US" dirty="0" smtClean="0"/>
              <a:t>Functional Block Diagram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91000" y="1066800"/>
            <a:ext cx="4419600" cy="5638800"/>
            <a:chOff x="4114800" y="1371600"/>
            <a:chExt cx="4114800" cy="5334000"/>
          </a:xfrm>
        </p:grpSpPr>
        <p:sp>
          <p:nvSpPr>
            <p:cNvPr id="3" name="Rounded Rectangle 2"/>
            <p:cNvSpPr/>
            <p:nvPr/>
          </p:nvSpPr>
          <p:spPr>
            <a:xfrm>
              <a:off x="4114800" y="1371600"/>
              <a:ext cx="4114800" cy="5334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27" t="3145" r="3648" b="2602"/>
            <a:stretch/>
          </p:blipFill>
          <p:spPr bwMode="auto">
            <a:xfrm>
              <a:off x="4376692" y="1600200"/>
              <a:ext cx="3548108" cy="484921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914400" y="1143000"/>
            <a:ext cx="2708881" cy="2416206"/>
            <a:chOff x="-2131288" y="1665303"/>
            <a:chExt cx="2938324" cy="2590800"/>
          </a:xfrm>
        </p:grpSpPr>
        <p:sp>
          <p:nvSpPr>
            <p:cNvPr id="7" name="Rounded Rectangle 6"/>
            <p:cNvSpPr/>
            <p:nvPr/>
          </p:nvSpPr>
          <p:spPr>
            <a:xfrm>
              <a:off x="-2131288" y="1665303"/>
              <a:ext cx="2938324" cy="25908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45" r="62992" b="54954"/>
            <a:stretch/>
          </p:blipFill>
          <p:spPr bwMode="auto">
            <a:xfrm>
              <a:off x="-1905000" y="1882806"/>
              <a:ext cx="2485748" cy="21557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676870" y="3720027"/>
            <a:ext cx="3183939" cy="2920435"/>
            <a:chOff x="8480394" y="500323"/>
            <a:chExt cx="3276600" cy="3048000"/>
          </a:xfrm>
        </p:grpSpPr>
        <p:sp>
          <p:nvSpPr>
            <p:cNvPr id="9" name="Rounded Rectangle 8"/>
            <p:cNvSpPr/>
            <p:nvPr/>
          </p:nvSpPr>
          <p:spPr>
            <a:xfrm>
              <a:off x="8480394" y="500323"/>
              <a:ext cx="3276600" cy="3048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136" r="59666" b="949"/>
            <a:stretch/>
          </p:blipFill>
          <p:spPr bwMode="auto">
            <a:xfrm>
              <a:off x="8763000" y="700174"/>
              <a:ext cx="2709148" cy="26195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ame 10"/>
          <p:cNvSpPr/>
          <p:nvPr/>
        </p:nvSpPr>
        <p:spPr>
          <a:xfrm>
            <a:off x="4343400" y="5562600"/>
            <a:ext cx="2971800" cy="872180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144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0"/>
            <a:ext cx="8041440" cy="1442674"/>
          </a:xfrm>
        </p:spPr>
        <p:txBody>
          <a:bodyPr/>
          <a:lstStyle/>
          <a:p>
            <a:r>
              <a:rPr lang="en-US" dirty="0" smtClean="0"/>
              <a:t>UHF Readers</a:t>
            </a:r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0" y="1295400"/>
            <a:ext cx="4648200" cy="639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784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73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688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/>
              <a:t>Speedway Revolution by </a:t>
            </a:r>
            <a:r>
              <a:rPr lang="en-US" b="1" dirty="0" err="1" smtClean="0"/>
              <a:t>Impinj</a:t>
            </a:r>
            <a:endParaRPr lang="en-US" b="1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4294967295"/>
          </p:nvPr>
        </p:nvSpPr>
        <p:spPr>
          <a:xfrm>
            <a:off x="152400" y="1752601"/>
            <a:ext cx="4344988" cy="45239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800" dirty="0" smtClean="0"/>
              <a:t>Operating </a:t>
            </a:r>
            <a:r>
              <a:rPr lang="en-US" sz="1800" dirty="0"/>
              <a:t>Frequency: </a:t>
            </a:r>
            <a:r>
              <a:rPr lang="en-US" sz="1800" dirty="0" smtClean="0"/>
              <a:t>865 </a:t>
            </a:r>
            <a:r>
              <a:rPr lang="en-US" sz="1800" dirty="0"/>
              <a:t>- 956 MHz</a:t>
            </a:r>
          </a:p>
          <a:p>
            <a:r>
              <a:rPr lang="en-US" sz="1800" dirty="0" smtClean="0"/>
              <a:t>Low level reader protocol</a:t>
            </a:r>
          </a:p>
          <a:p>
            <a:pPr lvl="1"/>
            <a:r>
              <a:rPr lang="en-US" sz="1800" dirty="0" smtClean="0"/>
              <a:t>Language: C++, C#</a:t>
            </a:r>
          </a:p>
          <a:p>
            <a:pPr lvl="1"/>
            <a:r>
              <a:rPr lang="en-US" sz="1800" dirty="0" smtClean="0"/>
              <a:t>Access to: Phase, RSSI</a:t>
            </a:r>
          </a:p>
          <a:p>
            <a:pPr lvl="1"/>
            <a:r>
              <a:rPr lang="en-US" sz="1800" dirty="0" err="1"/>
              <a:t>Impinj</a:t>
            </a:r>
            <a:r>
              <a:rPr lang="en-US" sz="1800" dirty="0"/>
              <a:t> </a:t>
            </a:r>
            <a:r>
              <a:rPr lang="en-US" sz="1800" dirty="0" err="1"/>
              <a:t>RShell</a:t>
            </a:r>
            <a:r>
              <a:rPr lang="en-US" sz="1800" dirty="0"/>
              <a:t> console</a:t>
            </a:r>
            <a:endParaRPr lang="en-US" sz="1800" dirty="0" smtClean="0"/>
          </a:p>
          <a:p>
            <a:r>
              <a:rPr lang="en-US" sz="1800" dirty="0" smtClean="0"/>
              <a:t>4 </a:t>
            </a:r>
            <a:r>
              <a:rPr lang="en-US" sz="1800" dirty="0" err="1" smtClean="0"/>
              <a:t>monostatic</a:t>
            </a:r>
            <a:r>
              <a:rPr lang="en-US" sz="1800" dirty="0" smtClean="0"/>
              <a:t> TNC ports</a:t>
            </a:r>
          </a:p>
          <a:p>
            <a:r>
              <a:rPr lang="en-US" sz="1800" dirty="0" smtClean="0"/>
              <a:t>Price: ~$1,500</a:t>
            </a:r>
            <a:endParaRPr lang="en-US" sz="1800" dirty="0"/>
          </a:p>
        </p:txBody>
      </p:sp>
      <p:sp>
        <p:nvSpPr>
          <p:cNvPr id="6" name="Text Placeholder 4"/>
          <p:cNvSpPr txBox="1">
            <a:spLocks/>
          </p:cNvSpPr>
          <p:nvPr/>
        </p:nvSpPr>
        <p:spPr>
          <a:xfrm>
            <a:off x="4648200" y="1295400"/>
            <a:ext cx="4343400" cy="639762"/>
          </a:xfrm>
          <a:prstGeom prst="rect">
            <a:avLst/>
          </a:prstGeom>
        </p:spPr>
        <p:txBody>
          <a:bodyPr/>
          <a:lstStyle>
            <a:lvl1pPr marL="2286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784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73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688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/>
              <a:t>Mercury5 by </a:t>
            </a:r>
            <a:r>
              <a:rPr lang="en-US" b="1" dirty="0" err="1" smtClean="0"/>
              <a:t>Thingmagic</a:t>
            </a:r>
            <a:endParaRPr lang="en-US" b="1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4294967295"/>
          </p:nvPr>
        </p:nvSpPr>
        <p:spPr>
          <a:xfrm>
            <a:off x="4645025" y="1752601"/>
            <a:ext cx="4346575" cy="452390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800" dirty="0"/>
              <a:t>Operating Frequency: 902-928 MHz</a:t>
            </a:r>
          </a:p>
          <a:p>
            <a:r>
              <a:rPr lang="en-US" sz="1800" dirty="0" smtClean="0"/>
              <a:t>Mercury API (Serial)</a:t>
            </a:r>
          </a:p>
          <a:p>
            <a:pPr lvl="1"/>
            <a:r>
              <a:rPr lang="en-US" sz="1800" dirty="0" smtClean="0"/>
              <a:t>Language: C, RQL</a:t>
            </a:r>
          </a:p>
          <a:p>
            <a:pPr lvl="1"/>
            <a:r>
              <a:rPr lang="en-US" sz="1800" dirty="0" smtClean="0"/>
              <a:t>Access to: Phase, RSSI</a:t>
            </a:r>
          </a:p>
          <a:p>
            <a:pPr lvl="1"/>
            <a:r>
              <a:rPr lang="en-US" sz="1800" dirty="0" smtClean="0"/>
              <a:t>TX/RX Power level control</a:t>
            </a:r>
          </a:p>
          <a:p>
            <a:r>
              <a:rPr lang="en-US" sz="1800" dirty="0" smtClean="0"/>
              <a:t>Up to 4 </a:t>
            </a:r>
            <a:r>
              <a:rPr lang="en-US" sz="1800" dirty="0" err="1" smtClean="0"/>
              <a:t>bistatic</a:t>
            </a:r>
            <a:r>
              <a:rPr lang="en-US" sz="1800" dirty="0" smtClean="0"/>
              <a:t> ports (TNC)</a:t>
            </a:r>
          </a:p>
          <a:p>
            <a:r>
              <a:rPr lang="en-US" sz="1800" dirty="0" smtClean="0"/>
              <a:t>Price: ~$1,400</a:t>
            </a:r>
            <a:endParaRPr lang="en-US" sz="1800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7" b="96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4066708"/>
            <a:ext cx="32766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5" t="3941" r="26882" b="15929"/>
          <a:stretch/>
        </p:blipFill>
        <p:spPr bwMode="auto">
          <a:xfrm>
            <a:off x="7871920" y="4108437"/>
            <a:ext cx="812800" cy="1077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628" y="4267200"/>
            <a:ext cx="3276600" cy="189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4465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0"/>
            <a:ext cx="8041440" cy="1442674"/>
          </a:xfrm>
        </p:spPr>
        <p:txBody>
          <a:bodyPr/>
          <a:lstStyle/>
          <a:p>
            <a:r>
              <a:rPr lang="en-US" dirty="0" smtClean="0"/>
              <a:t>Microcontroller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2212402"/>
            <a:ext cx="4724400" cy="3197798"/>
          </a:xfr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sz="2400" b="1" dirty="0" smtClean="0"/>
              <a:t>Details:</a:t>
            </a:r>
          </a:p>
          <a:p>
            <a:pPr marL="628650" lvl="2" indent="-182563"/>
            <a:r>
              <a:rPr lang="en-US" sz="1800" dirty="0" smtClean="0"/>
              <a:t>Microcontroller: ATmega328</a:t>
            </a:r>
          </a:p>
          <a:p>
            <a:pPr marL="628650" lvl="2" indent="-182563"/>
            <a:r>
              <a:rPr lang="en-US" sz="1800" dirty="0" smtClean="0"/>
              <a:t>14 Digital I/O </a:t>
            </a:r>
          </a:p>
          <a:p>
            <a:pPr marL="628650" lvl="2" indent="-182563"/>
            <a:r>
              <a:rPr lang="en-US" sz="1800" dirty="0" smtClean="0"/>
              <a:t>Language: C and usage of open libraries</a:t>
            </a:r>
            <a:r>
              <a:rPr lang="en-US" sz="2300" dirty="0" smtClean="0"/>
              <a:t/>
            </a:r>
            <a:br>
              <a:rPr lang="en-US" sz="2300" dirty="0" smtClean="0"/>
            </a:br>
            <a:endParaRPr lang="en-US" sz="2300" dirty="0"/>
          </a:p>
          <a:p>
            <a:pPr marL="0" lvl="1" indent="0">
              <a:buNone/>
            </a:pPr>
            <a:r>
              <a:rPr lang="en-US" sz="2400" b="1" dirty="0" smtClean="0"/>
              <a:t>Purpose:</a:t>
            </a:r>
          </a:p>
          <a:p>
            <a:pPr marL="628650" lvl="2" indent="-182563"/>
            <a:r>
              <a:rPr lang="en-US" sz="1800" dirty="0" smtClean="0"/>
              <a:t>Interface with computer UHF reader application</a:t>
            </a:r>
          </a:p>
          <a:p>
            <a:pPr marL="628650" lvl="2" indent="-182563"/>
            <a:r>
              <a:rPr lang="en-US" sz="1800" dirty="0" smtClean="0"/>
              <a:t>Control RF switches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691898"/>
            <a:ext cx="3060752" cy="2337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2209800" y="1676400"/>
            <a:ext cx="4648200" cy="639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784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73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688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600" b="1" dirty="0" err="1" smtClean="0"/>
              <a:t>Arduino</a:t>
            </a:r>
            <a:r>
              <a:rPr lang="en-US" sz="2600" b="1" dirty="0" smtClean="0"/>
              <a:t> Uno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143011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0"/>
            <a:ext cx="8041440" cy="1442674"/>
          </a:xfrm>
        </p:spPr>
        <p:txBody>
          <a:bodyPr/>
          <a:lstStyle/>
          <a:p>
            <a:r>
              <a:rPr lang="en-US" dirty="0" smtClean="0"/>
              <a:t>Feedback Network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2596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329184" lvl="1" indent="0">
              <a:buNone/>
            </a:pPr>
            <a:r>
              <a:rPr lang="en-US" sz="2400" b="1" dirty="0" smtClean="0"/>
              <a:t>Components</a:t>
            </a:r>
            <a:r>
              <a:rPr lang="en-US" sz="2400" b="1" dirty="0"/>
              <a:t>: </a:t>
            </a:r>
            <a:endParaRPr lang="en-US" sz="2400" b="1" dirty="0" smtClean="0"/>
          </a:p>
          <a:p>
            <a:pPr lvl="2"/>
            <a:r>
              <a:rPr lang="en-US" sz="1800" dirty="0" smtClean="0"/>
              <a:t>UHF Reader</a:t>
            </a:r>
          </a:p>
          <a:p>
            <a:pPr lvl="2"/>
            <a:r>
              <a:rPr lang="en-US" sz="1800" dirty="0" smtClean="0"/>
              <a:t>Computer Application</a:t>
            </a:r>
          </a:p>
          <a:p>
            <a:pPr lvl="2"/>
            <a:r>
              <a:rPr lang="en-US" sz="1800" dirty="0" err="1" smtClean="0"/>
              <a:t>Arduino</a:t>
            </a:r>
            <a:endParaRPr lang="en-US" sz="1800" dirty="0" smtClean="0"/>
          </a:p>
          <a:p>
            <a:pPr lvl="2"/>
            <a:r>
              <a:rPr lang="en-US" sz="1800" dirty="0" smtClean="0"/>
              <a:t>RF </a:t>
            </a:r>
            <a:r>
              <a:rPr lang="en-US" sz="1800" dirty="0"/>
              <a:t>Switches controlling </a:t>
            </a:r>
            <a:r>
              <a:rPr lang="en-US" sz="1800" dirty="0" smtClean="0"/>
              <a:t>PCB trace lengths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pPr marL="329184" lvl="1" indent="0">
              <a:buNone/>
            </a:pPr>
            <a:r>
              <a:rPr lang="en-US" sz="2400" b="1" dirty="0" smtClean="0"/>
              <a:t>Methods for Localization:</a:t>
            </a:r>
          </a:p>
          <a:p>
            <a:pPr lvl="2"/>
            <a:r>
              <a:rPr lang="en-US" sz="1800" dirty="0" smtClean="0"/>
              <a:t>RSSI </a:t>
            </a:r>
            <a:r>
              <a:rPr lang="en-US" sz="1800" dirty="0"/>
              <a:t>algorithm to help verify RF switching network </a:t>
            </a:r>
            <a:r>
              <a:rPr lang="en-US" sz="1800" dirty="0" smtClean="0"/>
              <a:t>results based on sum/delta network</a:t>
            </a:r>
            <a:endParaRPr lang="en-US" sz="1800" dirty="0"/>
          </a:p>
          <a:p>
            <a:pPr lvl="2"/>
            <a:r>
              <a:rPr lang="en-US" sz="1800" dirty="0"/>
              <a:t>Innovative power interrogation </a:t>
            </a:r>
            <a:r>
              <a:rPr lang="en-US" sz="1800" dirty="0" smtClean="0"/>
              <a:t>schemes to determine vicinity</a:t>
            </a:r>
            <a:endParaRPr lang="en-US" sz="1800" dirty="0"/>
          </a:p>
          <a:p>
            <a:pPr lvl="2"/>
            <a:r>
              <a:rPr lang="en-US" sz="1800" dirty="0"/>
              <a:t>Potential use of phase information </a:t>
            </a:r>
            <a:r>
              <a:rPr lang="en-US" sz="1800" dirty="0" smtClean="0"/>
              <a:t>for determining distance</a:t>
            </a:r>
            <a:r>
              <a:rPr lang="en-US" sz="1800" dirty="0"/>
              <a:t>, velocity, and direction of tag</a:t>
            </a:r>
          </a:p>
          <a:p>
            <a:endParaRPr lang="en-US" sz="2800" dirty="0"/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1316467270"/>
              </p:ext>
            </p:extLst>
          </p:nvPr>
        </p:nvGraphicFramePr>
        <p:xfrm>
          <a:off x="4953000" y="990600"/>
          <a:ext cx="4495800" cy="304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694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-76200"/>
            <a:ext cx="8041440" cy="1442674"/>
          </a:xfrm>
        </p:spPr>
        <p:txBody>
          <a:bodyPr/>
          <a:lstStyle/>
          <a:p>
            <a:r>
              <a:rPr lang="en-US" dirty="0" smtClean="0"/>
              <a:t>Functional Block Diagram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191000" y="1066800"/>
            <a:ext cx="4419600" cy="5638800"/>
            <a:chOff x="4114800" y="1371600"/>
            <a:chExt cx="4114800" cy="5334000"/>
          </a:xfrm>
        </p:grpSpPr>
        <p:sp>
          <p:nvSpPr>
            <p:cNvPr id="3" name="Rounded Rectangle 2"/>
            <p:cNvSpPr/>
            <p:nvPr/>
          </p:nvSpPr>
          <p:spPr>
            <a:xfrm>
              <a:off x="4114800" y="1371600"/>
              <a:ext cx="4114800" cy="5334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527" t="3145" r="3648" b="2602"/>
            <a:stretch/>
          </p:blipFill>
          <p:spPr bwMode="auto">
            <a:xfrm>
              <a:off x="4376692" y="1600200"/>
              <a:ext cx="3548108" cy="484921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914400" y="1143000"/>
            <a:ext cx="2708881" cy="2416206"/>
            <a:chOff x="-2131288" y="1665303"/>
            <a:chExt cx="2938324" cy="2590800"/>
          </a:xfrm>
        </p:grpSpPr>
        <p:sp>
          <p:nvSpPr>
            <p:cNvPr id="7" name="Rounded Rectangle 6"/>
            <p:cNvSpPr/>
            <p:nvPr/>
          </p:nvSpPr>
          <p:spPr>
            <a:xfrm>
              <a:off x="-2131288" y="1665303"/>
              <a:ext cx="2938324" cy="25908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45" r="62992" b="54954"/>
            <a:stretch/>
          </p:blipFill>
          <p:spPr bwMode="auto">
            <a:xfrm>
              <a:off x="-1905000" y="1882806"/>
              <a:ext cx="2485748" cy="215579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676870" y="3720027"/>
            <a:ext cx="3183939" cy="2920435"/>
            <a:chOff x="8480394" y="500323"/>
            <a:chExt cx="3276600" cy="3048000"/>
          </a:xfrm>
        </p:grpSpPr>
        <p:sp>
          <p:nvSpPr>
            <p:cNvPr id="9" name="Rounded Rectangle 8"/>
            <p:cNvSpPr/>
            <p:nvPr/>
          </p:nvSpPr>
          <p:spPr>
            <a:xfrm>
              <a:off x="8480394" y="500323"/>
              <a:ext cx="3276600" cy="3048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136" r="59666" b="949"/>
            <a:stretch/>
          </p:blipFill>
          <p:spPr bwMode="auto">
            <a:xfrm>
              <a:off x="8763000" y="700174"/>
              <a:ext cx="2709148" cy="261954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Frame 10"/>
          <p:cNvSpPr/>
          <p:nvPr/>
        </p:nvSpPr>
        <p:spPr>
          <a:xfrm>
            <a:off x="5486400" y="1828800"/>
            <a:ext cx="2971800" cy="872180"/>
          </a:xfrm>
          <a:prstGeom prst="fram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`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635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0"/>
            <a:ext cx="8041440" cy="1143000"/>
          </a:xfrm>
        </p:spPr>
        <p:txBody>
          <a:bodyPr/>
          <a:lstStyle/>
          <a:p>
            <a:r>
              <a:rPr lang="en-US" dirty="0" smtClean="0"/>
              <a:t>Antennas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5800" y="1905001"/>
            <a:ext cx="4648200" cy="4505849"/>
          </a:xfr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sz="2400" b="1" dirty="0" smtClean="0"/>
              <a:t>Details:</a:t>
            </a:r>
          </a:p>
          <a:p>
            <a:pPr marL="628650" lvl="2" indent="-182563"/>
            <a:r>
              <a:rPr lang="en-US" sz="1800" dirty="0" smtClean="0"/>
              <a:t>Linearly polarized</a:t>
            </a:r>
          </a:p>
          <a:p>
            <a:pPr marL="628650" lvl="2" indent="-182563"/>
            <a:r>
              <a:rPr lang="en-US" sz="1800" dirty="0" smtClean="0"/>
              <a:t>Horizontal beam width: 75°</a:t>
            </a:r>
          </a:p>
          <a:p>
            <a:pPr marL="628650" lvl="2" indent="-182563"/>
            <a:r>
              <a:rPr lang="en-US" sz="1800" dirty="0" smtClean="0"/>
              <a:t>Vertical beam width</a:t>
            </a:r>
            <a:r>
              <a:rPr lang="en-US" sz="1800" dirty="0"/>
              <a:t>: 65°</a:t>
            </a:r>
          </a:p>
          <a:p>
            <a:pPr marL="628650" lvl="2" indent="-182563"/>
            <a:r>
              <a:rPr lang="en-US" sz="1800" dirty="0" smtClean="0"/>
              <a:t>Size: 8.5” x 8.5”</a:t>
            </a:r>
          </a:p>
          <a:p>
            <a:pPr marL="628650" lvl="2" indent="-182563"/>
            <a:r>
              <a:rPr lang="en-US" sz="1800" dirty="0" smtClean="0"/>
              <a:t>Frequency: 900 MHz</a:t>
            </a:r>
          </a:p>
          <a:p>
            <a:pPr marL="628650" lvl="2" indent="-182563"/>
            <a:r>
              <a:rPr lang="en-US" sz="1800" dirty="0" smtClean="0"/>
              <a:t>Gain: 8 </a:t>
            </a:r>
            <a:r>
              <a:rPr lang="en-US" sz="1800" dirty="0" err="1" smtClean="0"/>
              <a:t>dBi</a:t>
            </a:r>
            <a:r>
              <a:rPr lang="en-US" sz="1800" dirty="0" smtClean="0"/>
              <a:t> </a:t>
            </a:r>
          </a:p>
          <a:p>
            <a:pPr marL="628650" lvl="2" indent="-182563"/>
            <a:r>
              <a:rPr lang="en-US" sz="1800" dirty="0" smtClean="0"/>
              <a:t>Weight: .45 kg</a:t>
            </a:r>
          </a:p>
          <a:p>
            <a:pPr marL="628650" lvl="2" indent="-182563"/>
            <a:r>
              <a:rPr lang="en-US" sz="1800" dirty="0" smtClean="0"/>
              <a:t>Price: $44.99 [ x3 = $134.97]</a:t>
            </a:r>
            <a:r>
              <a:rPr lang="en-US" sz="2300" dirty="0" smtClean="0"/>
              <a:t/>
            </a:r>
            <a:br>
              <a:rPr lang="en-US" sz="2300" dirty="0" smtClean="0"/>
            </a:br>
            <a:endParaRPr lang="en-US" sz="1800" dirty="0" smtClean="0"/>
          </a:p>
          <a:p>
            <a:pPr marL="0" lvl="1" indent="0">
              <a:buNone/>
            </a:pPr>
            <a:r>
              <a:rPr lang="en-US" sz="2400" b="1" dirty="0" smtClean="0"/>
              <a:t>Connections:</a:t>
            </a:r>
          </a:p>
          <a:p>
            <a:pPr marL="628650" lvl="2" indent="-182563"/>
            <a:r>
              <a:rPr lang="en-US" sz="1800" dirty="0" smtClean="0"/>
              <a:t>Coaxial connection to UHF reader (</a:t>
            </a:r>
            <a:r>
              <a:rPr lang="en-US" sz="1800" dirty="0" err="1" smtClean="0"/>
              <a:t>Tx</a:t>
            </a:r>
            <a:r>
              <a:rPr lang="en-US" sz="1800" dirty="0" smtClean="0"/>
              <a:t>)</a:t>
            </a:r>
          </a:p>
          <a:p>
            <a:pPr marL="628650" lvl="2" indent="-182563"/>
            <a:r>
              <a:rPr lang="en-US" sz="1800" dirty="0" smtClean="0"/>
              <a:t>Coaxial connection to switches (Rx)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848276" y="1298549"/>
            <a:ext cx="7543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57784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73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4592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468880" indent="-18288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Char char="0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sv-SE" sz="2800" b="1" dirty="0" smtClean="0"/>
              <a:t>Flat </a:t>
            </a:r>
            <a:r>
              <a:rPr lang="sv-SE" sz="2800" b="1" dirty="0"/>
              <a:t>Patch </a:t>
            </a:r>
            <a:r>
              <a:rPr lang="sv-SE" sz="2800" b="1" dirty="0" smtClean="0"/>
              <a:t>Antennas by L-Com</a:t>
            </a:r>
            <a:endParaRPr lang="sv-SE" sz="2800" b="1" dirty="0"/>
          </a:p>
          <a:p>
            <a:pPr marL="0" indent="0" algn="ctr">
              <a:buNone/>
            </a:pPr>
            <a:endParaRPr lang="en-US" sz="26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719" l="0" r="97101">
                        <a14:foregroundMark x1="49275" y1="15842" x2="49275" y2="15842"/>
                        <a14:backgroundMark x1="50362" y1="59076" x2="50362" y2="59076"/>
                        <a14:backgroundMark x1="61957" y1="61056" x2="61957" y2="610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426040"/>
            <a:ext cx="2917799" cy="3203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784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52400"/>
            <a:ext cx="8041440" cy="1143000"/>
          </a:xfrm>
        </p:spPr>
        <p:txBody>
          <a:bodyPr/>
          <a:lstStyle/>
          <a:p>
            <a:r>
              <a:rPr lang="en-US" dirty="0" smtClean="0"/>
              <a:t>Homemade Patch </a:t>
            </a:r>
            <a:r>
              <a:rPr lang="en-US" dirty="0" smtClean="0"/>
              <a:t>Antenna</a:t>
            </a:r>
            <a:br>
              <a:rPr lang="en-US" dirty="0" smtClean="0"/>
            </a:br>
            <a:r>
              <a:rPr lang="en-US" sz="2000" dirty="0" smtClean="0"/>
              <a:t>(Backup Plan)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650218"/>
            <a:ext cx="4876800" cy="4598182"/>
          </a:xfr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US" sz="2400" b="1" dirty="0" smtClean="0"/>
              <a:t>Pros</a:t>
            </a:r>
            <a:r>
              <a:rPr lang="en-US" sz="2400" b="1" dirty="0"/>
              <a:t>:</a:t>
            </a:r>
          </a:p>
          <a:p>
            <a:pPr marL="628650" lvl="2" indent="-182563"/>
            <a:r>
              <a:rPr lang="en-US" sz="1800" dirty="0" smtClean="0"/>
              <a:t>Cost significantly less</a:t>
            </a:r>
            <a:endParaRPr lang="en-US" sz="1800" dirty="0"/>
          </a:p>
          <a:p>
            <a:pPr marL="628650" lvl="2" indent="-182563"/>
            <a:r>
              <a:rPr lang="en-US" sz="1800" dirty="0" smtClean="0"/>
              <a:t>Greater </a:t>
            </a:r>
            <a:r>
              <a:rPr lang="en-US" sz="1800" dirty="0" smtClean="0"/>
              <a:t>margin for </a:t>
            </a:r>
            <a:r>
              <a:rPr lang="en-US" sz="1800" dirty="0" smtClean="0"/>
              <a:t>error</a:t>
            </a:r>
            <a:endParaRPr lang="en-US" sz="1800" dirty="0"/>
          </a:p>
          <a:p>
            <a:pPr lvl="2"/>
            <a:endParaRPr lang="en-US" sz="1800" dirty="0" smtClean="0"/>
          </a:p>
          <a:p>
            <a:pPr marL="0" lvl="1" indent="0">
              <a:buNone/>
            </a:pPr>
            <a:r>
              <a:rPr lang="en-US" sz="2400" b="1" dirty="0" smtClean="0"/>
              <a:t>Cons:</a:t>
            </a:r>
          </a:p>
          <a:p>
            <a:pPr marL="628650" lvl="2" indent="-182563"/>
            <a:r>
              <a:rPr lang="en-US" sz="1800" dirty="0" smtClean="0"/>
              <a:t>Look less professional</a:t>
            </a:r>
          </a:p>
          <a:p>
            <a:pPr marL="628650" lvl="2" indent="-182563"/>
            <a:r>
              <a:rPr lang="en-US" sz="1800" dirty="0" smtClean="0"/>
              <a:t>Large amount of research and trial/error needed</a:t>
            </a:r>
            <a:br>
              <a:rPr lang="en-US" sz="1800" dirty="0" smtClean="0"/>
            </a:br>
            <a:endParaRPr lang="en-US" sz="2400" b="1" dirty="0" smtClean="0"/>
          </a:p>
          <a:p>
            <a:pPr marL="0" lvl="1" indent="0">
              <a:buNone/>
            </a:pPr>
            <a:r>
              <a:rPr lang="en-US" sz="2400" b="1" dirty="0" smtClean="0"/>
              <a:t>Reasons for COTS:</a:t>
            </a:r>
            <a:endParaRPr lang="en-US" sz="2400" b="1" dirty="0"/>
          </a:p>
          <a:p>
            <a:pPr marL="628650" lvl="2" indent="-182563"/>
            <a:r>
              <a:rPr lang="en-US" sz="1800" dirty="0" smtClean="0"/>
              <a:t>Learning curve too steep </a:t>
            </a:r>
            <a:endParaRPr lang="en-US" sz="1800" dirty="0"/>
          </a:p>
          <a:p>
            <a:pPr marL="628650" lvl="2" indent="-182563"/>
            <a:r>
              <a:rPr lang="en-US" sz="1800" dirty="0" smtClean="0"/>
              <a:t>Want client to be able to duplicate product independently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4" t="13746" r="15479" b="23014"/>
          <a:stretch/>
        </p:blipFill>
        <p:spPr bwMode="auto">
          <a:xfrm>
            <a:off x="5422056" y="2760908"/>
            <a:ext cx="3569544" cy="2496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69960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etchbook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Sketchbook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ketchbook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TC101790492[[fn=Sketchbook]]</Template>
  <TotalTime>376</TotalTime>
  <Words>628</Words>
  <Application>Microsoft Office PowerPoint</Application>
  <PresentationFormat>On-screen Show (4:3)</PresentationFormat>
  <Paragraphs>148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Sketchbook</vt:lpstr>
      <vt:lpstr>RFID Mapping  &amp; Localization</vt:lpstr>
      <vt:lpstr>Functional Block Diagram</vt:lpstr>
      <vt:lpstr>Functional Block Diagram</vt:lpstr>
      <vt:lpstr>UHF Readers</vt:lpstr>
      <vt:lpstr>Microcontroller</vt:lpstr>
      <vt:lpstr>Feedback Network</vt:lpstr>
      <vt:lpstr>Functional Block Diagram</vt:lpstr>
      <vt:lpstr>Antennas</vt:lpstr>
      <vt:lpstr>Homemade Patch Antenna (Backup Plan)</vt:lpstr>
      <vt:lpstr>Functional Block Diagram</vt:lpstr>
      <vt:lpstr>Localization (2-Element Array)</vt:lpstr>
      <vt:lpstr>Determining Distance</vt:lpstr>
      <vt:lpstr>Determining Direction</vt:lpstr>
      <vt:lpstr>Null Steering</vt:lpstr>
      <vt:lpstr>Switching Software Flow Chart</vt:lpstr>
      <vt:lpstr>Costs</vt:lpstr>
      <vt:lpstr>Schedule</vt:lpstr>
      <vt:lpstr>Testing</vt:lpstr>
      <vt:lpstr>Risk Mitigation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RFID Mapping  &amp; Localization</dc:title>
  <dc:creator>Fuller, Danielle</dc:creator>
  <cp:lastModifiedBy>My Profile</cp:lastModifiedBy>
  <cp:revision>37</cp:revision>
  <cp:lastPrinted>2012-02-29T15:57:21Z</cp:lastPrinted>
  <dcterms:created xsi:type="dcterms:W3CDTF">2012-02-28T18:07:15Z</dcterms:created>
  <dcterms:modified xsi:type="dcterms:W3CDTF">2012-02-29T16:59:19Z</dcterms:modified>
</cp:coreProperties>
</file>